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60" r:id="rId2"/>
    <p:sldId id="327" r:id="rId3"/>
    <p:sldId id="631" r:id="rId4"/>
    <p:sldId id="501" r:id="rId5"/>
    <p:sldId id="502" r:id="rId6"/>
    <p:sldId id="588" r:id="rId7"/>
    <p:sldId id="416" r:id="rId8"/>
    <p:sldId id="386" r:id="rId9"/>
    <p:sldId id="594" r:id="rId10"/>
    <p:sldId id="596" r:id="rId11"/>
    <p:sldId id="597" r:id="rId12"/>
    <p:sldId id="601" r:id="rId13"/>
    <p:sldId id="600" r:id="rId14"/>
    <p:sldId id="603" r:id="rId15"/>
    <p:sldId id="604" r:id="rId16"/>
    <p:sldId id="508" r:id="rId17"/>
    <p:sldId id="620" r:id="rId18"/>
    <p:sldId id="605" r:id="rId19"/>
    <p:sldId id="606" r:id="rId20"/>
    <p:sldId id="607" r:id="rId21"/>
    <p:sldId id="608" r:id="rId22"/>
    <p:sldId id="512" r:id="rId23"/>
    <p:sldId id="529" r:id="rId24"/>
    <p:sldId id="530" r:id="rId25"/>
    <p:sldId id="531" r:id="rId26"/>
    <p:sldId id="609" r:id="rId27"/>
    <p:sldId id="630" r:id="rId28"/>
    <p:sldId id="513" r:id="rId29"/>
    <p:sldId id="514" r:id="rId30"/>
    <p:sldId id="533" r:id="rId31"/>
    <p:sldId id="610" r:id="rId32"/>
    <p:sldId id="611" r:id="rId33"/>
    <p:sldId id="612" r:id="rId34"/>
    <p:sldId id="541" r:id="rId35"/>
    <p:sldId id="548" r:id="rId36"/>
    <p:sldId id="545" r:id="rId37"/>
    <p:sldId id="547" r:id="rId38"/>
    <p:sldId id="549" r:id="rId39"/>
    <p:sldId id="613" r:id="rId40"/>
    <p:sldId id="633" r:id="rId41"/>
    <p:sldId id="634" r:id="rId42"/>
    <p:sldId id="635" r:id="rId43"/>
    <p:sldId id="636" r:id="rId44"/>
    <p:sldId id="638" r:id="rId45"/>
    <p:sldId id="639" r:id="rId46"/>
    <p:sldId id="640" r:id="rId47"/>
    <p:sldId id="643" r:id="rId48"/>
    <p:sldId id="642" r:id="rId49"/>
    <p:sldId id="644" r:id="rId50"/>
    <p:sldId id="641" r:id="rId51"/>
    <p:sldId id="646" r:id="rId52"/>
    <p:sldId id="645" r:id="rId53"/>
    <p:sldId id="649" r:id="rId54"/>
    <p:sldId id="647" r:id="rId55"/>
    <p:sldId id="648" r:id="rId56"/>
    <p:sldId id="270" r:id="rId57"/>
    <p:sldId id="503" r:id="rId58"/>
    <p:sldId id="504" r:id="rId5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y Kumar" initials="JK" lastIdx="1" clrIdx="0">
    <p:extLst>
      <p:ext uri="{19B8F6BF-5375-455C-9EA6-DF929625EA0E}">
        <p15:presenceInfo xmlns:p15="http://schemas.microsoft.com/office/powerpoint/2012/main" userId="5c67b5c637e392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4D07"/>
    <a:srgbClr val="376092"/>
    <a:srgbClr val="81B5CC"/>
    <a:srgbClr val="C5D5E9"/>
    <a:srgbClr val="F1D52F"/>
    <a:srgbClr val="FFFFFF"/>
    <a:srgbClr val="FF5050"/>
    <a:srgbClr val="305480"/>
    <a:srgbClr val="DB6BDB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3" autoAdjust="0"/>
    <p:restoredTop sz="95886" autoAdjust="0"/>
  </p:normalViewPr>
  <p:slideViewPr>
    <p:cSldViewPr>
      <p:cViewPr varScale="1">
        <p:scale>
          <a:sx n="115" d="100"/>
          <a:sy n="115" d="100"/>
        </p:scale>
        <p:origin x="1530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8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5B7B4-BDD2-4070-9E9B-849144C2FE59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C971CC-3676-4116-B714-EFA71BC28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882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815B1-37A2-4EA6-81FE-624E3679883E}" type="datetimeFigureOut">
              <a:rPr lang="zh-CN" altLang="en-US" smtClean="0"/>
              <a:t>2022/1/10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29A34-8D9A-49B0-86D8-8BBB698098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713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269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29A34-8D9A-49B0-86D8-8BBB6980986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983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314096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C1B25E6-20C7-4EB9-BB94-B0A3A1B9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74" y="1484784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0034" y="688987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78246-C57A-49C7-8479-558F8690DB66}" type="datetime1">
              <a:rPr lang="zh-CN" altLang="en-US" smtClean="0"/>
              <a:t>2022/1/10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0DE2-3A30-41E2-BAB9-69CB7D3359FE}" type="datetime1">
              <a:rPr lang="zh-CN" altLang="en-US" smtClean="0"/>
              <a:t>2022/1/10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AC535-86E9-4896-8E8D-EB6BB4087ADA}" type="datetime1">
              <a:rPr lang="zh-CN" altLang="en-US" smtClean="0"/>
              <a:t>2022/1/10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CFBB-F71B-42AB-997E-5C3584E065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680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6">
            <a:extLst>
              <a:ext uri="{FF2B5EF4-FFF2-40B4-BE49-F238E27FC236}">
                <a16:creationId xmlns:a16="http://schemas.microsoft.com/office/drawing/2014/main" id="{D7F47C59-2AFB-470F-85B2-73FED207E259}"/>
              </a:ext>
            </a:extLst>
          </p:cNvPr>
          <p:cNvSpPr/>
          <p:nvPr userDrawn="1"/>
        </p:nvSpPr>
        <p:spPr>
          <a:xfrm>
            <a:off x="0" y="0"/>
            <a:ext cx="9144000" cy="7846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79512" y="979036"/>
            <a:ext cx="8286808" cy="5204557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Ø"/>
              <a:tabLst>
                <a:tab pos="177800" algn="l"/>
              </a:tabLst>
              <a:defRPr lang="en-US" altLang="zh-CN" sz="2200" b="1" kern="0" dirty="0">
                <a:solidFill>
                  <a:schemeClr val="tx1"/>
                </a:solidFill>
                <a:latin typeface="+mj-lt"/>
                <a:ea typeface="+mn-ea"/>
                <a:cs typeface="Times New Roman" pitchFamily="18" charset="0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 err="1"/>
              <a:t>Abc</a:t>
            </a:r>
            <a:endParaRPr lang="en-US" altLang="zh-CN" dirty="0"/>
          </a:p>
          <a:p>
            <a:pPr lvl="0"/>
            <a:r>
              <a:rPr lang="en-US" altLang="zh-CN" dirty="0" err="1"/>
              <a:t>Xyy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3291-951E-4133-A6FA-5B84968320E8}" type="datetime1">
              <a:rPr lang="zh-CN" altLang="en-US" smtClean="0"/>
              <a:t>2022/1/10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76256" y="6334150"/>
            <a:ext cx="2133600" cy="365125"/>
          </a:xfrm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5969107-FF35-42A6-8630-C988F7FE1BF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6" name="内容占位符 2"/>
          <p:cNvSpPr>
            <a:spLocks noGrp="1"/>
          </p:cNvSpPr>
          <p:nvPr>
            <p:ph idx="13" hasCustomPrompt="1"/>
          </p:nvPr>
        </p:nvSpPr>
        <p:spPr>
          <a:xfrm>
            <a:off x="323528" y="34774"/>
            <a:ext cx="8286808" cy="47675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lang="zh-CN" altLang="en-US" sz="4000" b="0" kern="1200" baseline="0" dirty="0" smtClean="0">
                <a:solidFill>
                  <a:schemeClr val="bg1"/>
                </a:solidFill>
                <a:latin typeface="Palatino Linotype" panose="02040502050505030304" pitchFamily="18" charset="0"/>
                <a:ea typeface="+mj-ea"/>
                <a:cs typeface="+mn-cs"/>
              </a:defRPr>
            </a:lvl1pPr>
            <a:lvl2pPr marL="449263" indent="-354013">
              <a:buFont typeface="Arial" panose="020B0604020202020204" pitchFamily="34" charset="0"/>
              <a:buChar char="•"/>
              <a:defRPr lang="zh-CN" altLang="en-US" sz="2400" smtClean="0">
                <a:latin typeface="Palatino Linotype" panose="02040502050505030304" pitchFamily="18" charset="0"/>
              </a:defRPr>
            </a:lvl2pPr>
            <a:lvl3pPr marL="449263" indent="-354013">
              <a:defRPr lang="zh-CN" altLang="en-US" sz="2000" smtClean="0">
                <a:latin typeface="Palatino Linotype" panose="02040502050505030304" pitchFamily="18" charset="0"/>
              </a:defRPr>
            </a:lvl3pPr>
            <a:lvl4pPr marL="449263" indent="-354013">
              <a:defRPr lang="zh-CN" altLang="en-US" sz="1800" smtClean="0">
                <a:latin typeface="Palatino Linotype" panose="02040502050505030304" pitchFamily="18" charset="0"/>
              </a:defRPr>
            </a:lvl4pPr>
            <a:lvl5pPr marL="449263" indent="-354013">
              <a:defRPr lang="zh-CN" altLang="en-US" dirty="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altLang="zh-CN" dirty="0"/>
              <a:t>1.1 Big data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6805962"/>
            <a:ext cx="9144000" cy="52038"/>
          </a:xfrm>
          <a:prstGeom prst="rect">
            <a:avLst/>
          </a:prstGeom>
          <a:solidFill>
            <a:srgbClr val="7030A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1">
            <a:extLst>
              <a:ext uri="{FF2B5EF4-FFF2-40B4-BE49-F238E27FC236}">
                <a16:creationId xmlns:a16="http://schemas.microsoft.com/office/drawing/2014/main" id="{91461AA6-BCBD-4477-9D40-BEFA5026DD11}"/>
              </a:ext>
            </a:extLst>
          </p:cNvPr>
          <p:cNvSpPr/>
          <p:nvPr userDrawn="1"/>
        </p:nvSpPr>
        <p:spPr>
          <a:xfrm>
            <a:off x="-855" y="792155"/>
            <a:ext cx="9144000" cy="520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87277-261B-41B2-8FA3-E54027F9B2D4}" type="datetime1">
              <a:rPr lang="zh-CN" altLang="en-US" smtClean="0"/>
              <a:t>2022/1/10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FF291-661B-4014-A7E1-9D991732EBA4}" type="datetime1">
              <a:rPr lang="zh-CN" altLang="en-US" smtClean="0"/>
              <a:t>2022/1/10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40B5-C7D8-4588-9836-25FE4AC55D09}" type="datetime1">
              <a:rPr lang="zh-CN" altLang="en-US" smtClean="0"/>
              <a:t>2022/1/10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1680" y="2636912"/>
            <a:ext cx="5760640" cy="12215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14013-80F3-4157-B4C0-F115194FE16C}" type="datetime1">
              <a:rPr lang="zh-CN" altLang="en-US" smtClean="0"/>
              <a:t>2022/1/10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3AD8F5-B467-48EB-B1D8-719A96CA2D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5" y="188640"/>
            <a:ext cx="356962" cy="369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044DBC-658A-4740-8DDF-45E86BAD25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608" y="188640"/>
            <a:ext cx="356962" cy="369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E672B6-08B3-4681-81FF-8D82758675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5" y="5987019"/>
            <a:ext cx="356962" cy="369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3BC89-D4BD-4D76-A959-E16101B09D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127" y="5987019"/>
            <a:ext cx="356962" cy="3693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0FEB7-00F9-4E11-864C-811E87EA0D88}" type="datetime1">
              <a:rPr lang="zh-CN" altLang="en-US" smtClean="0"/>
              <a:t>2022/1/10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137D-2CD2-48FA-B3FE-841E44003D3D}" type="datetime1">
              <a:rPr lang="zh-CN" altLang="en-US" smtClean="0"/>
              <a:t>2022/1/10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Drag picture to placeholder or click icon to add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1D2E-7455-4891-A518-7FA1C9C382E3}" type="datetime1">
              <a:rPr lang="zh-CN" altLang="en-US" smtClean="0"/>
              <a:t>2022/1/10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13A21-0E48-4E5D-8153-8526BE545EBD}" type="datetime1">
              <a:rPr lang="zh-CN" altLang="en-US" smtClean="0"/>
              <a:t>2022/1/10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69107-FF35-42A6-8630-C988F7FE1B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2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png"/><Relationship Id="rId3" Type="http://schemas.microsoft.com/office/2007/relationships/hdphoto" Target="../media/hdphoto2.wdp"/><Relationship Id="rId7" Type="http://schemas.openxmlformats.org/officeDocument/2006/relationships/image" Target="../media/image351.png"/><Relationship Id="rId12" Type="http://schemas.microsoft.com/office/2007/relationships/hdphoto" Target="../media/hdphoto5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0" Type="http://schemas.openxmlformats.org/officeDocument/2006/relationships/image" Target="../media/image37.png"/><Relationship Id="rId4" Type="http://schemas.openxmlformats.org/officeDocument/2006/relationships/image" Target="../media/image330.png"/><Relationship Id="rId9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0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450.png"/><Relationship Id="rId4" Type="http://schemas.openxmlformats.org/officeDocument/2006/relationships/image" Target="../media/image3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48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6.png"/><Relationship Id="rId2" Type="http://schemas.openxmlformats.org/officeDocument/2006/relationships/image" Target="../media/image100.png"/><Relationship Id="rId16" Type="http://schemas.openxmlformats.org/officeDocument/2006/relationships/image" Target="../media/image115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4.png"/><Relationship Id="rId10" Type="http://schemas.openxmlformats.org/officeDocument/2006/relationships/image" Target="../media/image108.png"/><Relationship Id="rId19" Type="http://schemas.openxmlformats.org/officeDocument/2006/relationships/image" Target="../media/image11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1.png"/><Relationship Id="rId4" Type="http://schemas.openxmlformats.org/officeDocument/2006/relationships/image" Target="../media/image10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67652" y="620688"/>
            <a:ext cx="8109667" cy="223224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chemeClr val="bg1"/>
                </a:solidFill>
              </a:rPr>
              <a:t>Mining Data Streams</a:t>
            </a:r>
          </a:p>
          <a:p>
            <a:pPr marL="0" indent="0" algn="ctr">
              <a:buNone/>
            </a:pP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8" name="矩形 4">
            <a:extLst>
              <a:ext uri="{FF2B5EF4-FFF2-40B4-BE49-F238E27FC236}">
                <a16:creationId xmlns:a16="http://schemas.microsoft.com/office/drawing/2014/main" id="{228418CF-710A-4BB2-8935-B8C4FBDB38C3}"/>
              </a:ext>
            </a:extLst>
          </p:cNvPr>
          <p:cNvSpPr/>
          <p:nvPr/>
        </p:nvSpPr>
        <p:spPr>
          <a:xfrm>
            <a:off x="649148" y="6321902"/>
            <a:ext cx="81096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School of Computer Science and Engineering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</a:t>
            </a: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University of Electronic Science  &amp; Technology of China</a:t>
            </a:r>
            <a:endParaRPr lang="de-DE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54CBFEFF-0E5E-46B8-A90C-952D8AFFE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210" y="3356992"/>
            <a:ext cx="7652547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Calibri" pitchFamily="34" charset="0"/>
                <a:cs typeface="Arial" charset="0"/>
              </a:rPr>
              <a:t>		</a:t>
            </a:r>
            <a:r>
              <a:rPr lang="en-US" altLang="zh-CN" sz="2400" b="1" dirty="0">
                <a:latin typeface="Calibri" pitchFamily="34" charset="0"/>
                <a:cs typeface="Arial" charset="0"/>
              </a:rPr>
              <a:t>Presenter:   </a:t>
            </a:r>
            <a:r>
              <a:rPr lang="en-US" altLang="zh-CN" sz="2400" dirty="0">
                <a:latin typeface="Calibri" pitchFamily="34" charset="0"/>
                <a:cs typeface="Arial" charset="0"/>
              </a:rPr>
              <a:t>Jay Kumar</a:t>
            </a:r>
          </a:p>
          <a:p>
            <a:r>
              <a:rPr lang="en-US" altLang="zh-CN" sz="2400" b="1" dirty="0">
                <a:latin typeface="Calibri" pitchFamily="34" charset="0"/>
                <a:cs typeface="Arial" charset="0"/>
              </a:rPr>
              <a:t>		</a:t>
            </a:r>
            <a:endParaRPr lang="en-US" altLang="zh-CN" sz="2000" b="1" u="sng" dirty="0">
              <a:latin typeface="Calibri" pitchFamily="34" charset="0"/>
              <a:cs typeface="Arial" charset="0"/>
            </a:endParaRPr>
          </a:p>
          <a:p>
            <a:endParaRPr lang="en-US" altLang="zh-CN" sz="2000" b="1" u="sng" dirty="0">
              <a:latin typeface="Calibri" pitchFamily="34" charset="0"/>
              <a:cs typeface="Arial" charset="0"/>
            </a:endParaRPr>
          </a:p>
          <a:p>
            <a:r>
              <a:rPr lang="en-US" altLang="zh-CN" sz="2000" b="1" dirty="0">
                <a:latin typeface="Calibri" pitchFamily="34" charset="0"/>
                <a:cs typeface="Arial" charset="0"/>
              </a:rPr>
              <a:t>		Date:   2021-11-15</a:t>
            </a:r>
            <a:endParaRPr lang="en-US" altLang="zh-CN" sz="2000" b="1" u="sng" dirty="0">
              <a:latin typeface="Calibri" pitchFamily="34" charset="0"/>
              <a:cs typeface="Arial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E74D11-533E-4E88-A6FE-FF79624B581D}"/>
              </a:ext>
            </a:extLst>
          </p:cNvPr>
          <p:cNvGrpSpPr/>
          <p:nvPr/>
        </p:nvGrpSpPr>
        <p:grpSpPr>
          <a:xfrm>
            <a:off x="181172" y="6349588"/>
            <a:ext cx="455398" cy="432048"/>
            <a:chOff x="501168" y="4219624"/>
            <a:chExt cx="1389739" cy="133437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F466F941-92E7-409D-B1FC-FE7D3CB03986}"/>
                </a:ext>
              </a:extLst>
            </p:cNvPr>
            <p:cNvSpPr/>
            <p:nvPr/>
          </p:nvSpPr>
          <p:spPr>
            <a:xfrm>
              <a:off x="539552" y="4219624"/>
              <a:ext cx="1325880" cy="13343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6" name="Picture 5" descr="UESTC_Logo">
              <a:extLst>
                <a:ext uri="{FF2B5EF4-FFF2-40B4-BE49-F238E27FC236}">
                  <a16:creationId xmlns:a16="http://schemas.microsoft.com/office/drawing/2014/main" id="{7BAB729F-E887-4530-A932-137BBA3E5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1168" y="4219624"/>
              <a:ext cx="1389739" cy="1334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en-US" dirty="0"/>
              <a:t>State-of-the-art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472E13-7AA0-486D-A59D-F250ACF98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z="1100" smtClean="0"/>
              <a:t>10</a:t>
            </a:fld>
            <a:endParaRPr lang="zh-CN" altLang="en-US" sz="1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C44F6C-ACBB-4330-930F-25EE5850D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0001" y="2876564"/>
            <a:ext cx="461665" cy="369332"/>
          </a:xfrm>
          <a:prstGeom prst="rect">
            <a:avLst/>
          </a:prstGeom>
          <a:solidFill>
            <a:schemeClr val="bg1"/>
          </a:solidFill>
          <a:ln w="9525">
            <a:noFill/>
            <a:prstDash val="lgDash"/>
            <a:miter lim="800000"/>
            <a:headEnd/>
            <a:tailEnd/>
          </a:ln>
          <a:effectLst/>
        </p:spPr>
        <p:txBody>
          <a:bodyPr vert="eaVert"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zh-CN" kern="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Content Placeholder 3">
            <a:extLst>
              <a:ext uri="{FF2B5EF4-FFF2-40B4-BE49-F238E27FC236}">
                <a16:creationId xmlns:a16="http://schemas.microsoft.com/office/drawing/2014/main" id="{D2F980D9-AFE4-47F6-8EB0-05C7C5077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130" y="966019"/>
            <a:ext cx="8286808" cy="2895030"/>
          </a:xfrm>
        </p:spPr>
        <p:txBody>
          <a:bodyPr/>
          <a:lstStyle/>
          <a:p>
            <a:r>
              <a:rPr lang="en-US" altLang="en-US" dirty="0">
                <a:latin typeface="+mj-lt"/>
              </a:rPr>
              <a:t>L</a:t>
            </a:r>
            <a:r>
              <a:rPr lang="en-US" alt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atent Dirichlet Allocation (LDA)</a:t>
            </a:r>
          </a:p>
          <a:p>
            <a:pPr lvl="3"/>
            <a:r>
              <a:rPr lang="en-US" altLang="en-US" sz="1600" b="0" dirty="0">
                <a:latin typeface="+mj-lt"/>
              </a:rPr>
              <a:t>No temporal dependency between document</a:t>
            </a:r>
          </a:p>
          <a:p>
            <a:pPr lvl="3"/>
            <a:r>
              <a:rPr lang="en-US" altLang="en-US" sz="1600" dirty="0">
                <a:latin typeface="+mj-lt"/>
              </a:rPr>
              <a:t>Static features </a:t>
            </a:r>
          </a:p>
          <a:p>
            <a:pPr lvl="3"/>
            <a:r>
              <a:rPr lang="en-US" altLang="en-US" sz="1600" b="0" dirty="0">
                <a:latin typeface="+mj-lt"/>
              </a:rPr>
              <a:t>Static number of topics</a:t>
            </a:r>
          </a:p>
          <a:p>
            <a:pPr lvl="3"/>
            <a:r>
              <a:rPr lang="en-US" altLang="en-US" sz="1600" dirty="0">
                <a:latin typeface="+mj-lt"/>
              </a:rPr>
              <a:t>Model iterate whole corpus multiple time</a:t>
            </a:r>
            <a:endParaRPr lang="en-US" altLang="en-US" sz="1600" b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BAFD55-9FED-4DA8-A52A-89675BE89A16}"/>
              </a:ext>
            </a:extLst>
          </p:cNvPr>
          <p:cNvGrpSpPr/>
          <p:nvPr/>
        </p:nvGrpSpPr>
        <p:grpSpPr>
          <a:xfrm>
            <a:off x="899592" y="3429000"/>
            <a:ext cx="724372" cy="3211184"/>
            <a:chOff x="783676" y="1924655"/>
            <a:chExt cx="1041677" cy="483660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A1EE9F-2540-4C8D-B41F-8BC113F7ECD3}"/>
                </a:ext>
              </a:extLst>
            </p:cNvPr>
            <p:cNvSpPr/>
            <p:nvPr/>
          </p:nvSpPr>
          <p:spPr>
            <a:xfrm>
              <a:off x="950903" y="6166779"/>
              <a:ext cx="658108" cy="594481"/>
            </a:xfrm>
            <a:prstGeom prst="ellipse">
              <a:avLst/>
            </a:prstGeom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24" tIns="79234" rIns="91424" bIns="79234" rtlCol="0" anchor="ctr"/>
            <a:lstStyle/>
            <a:p>
              <a:pPr algn="ctr"/>
              <a:r>
                <a:rPr lang="el-GR" sz="28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β</a:t>
              </a:r>
              <a:endParaRPr lang="en-US" sz="2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17CDB92-0E01-4CD0-B10F-F35C32291F1F}"/>
                </a:ext>
              </a:extLst>
            </p:cNvPr>
            <p:cNvCxnSpPr/>
            <p:nvPr/>
          </p:nvCxnSpPr>
          <p:spPr>
            <a:xfrm>
              <a:off x="1291147" y="2470073"/>
              <a:ext cx="4558" cy="460625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E572B8-CCBE-472D-A26A-85FC3D77F11F}"/>
                </a:ext>
              </a:extLst>
            </p:cNvPr>
            <p:cNvCxnSpPr>
              <a:cxnSpLocks/>
              <a:stCxn id="7" idx="0"/>
              <a:endCxn id="11" idx="4"/>
            </p:cNvCxnSpPr>
            <p:nvPr/>
          </p:nvCxnSpPr>
          <p:spPr>
            <a:xfrm flipH="1" flipV="1">
              <a:off x="1278199" y="5910341"/>
              <a:ext cx="1758" cy="25643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EDEE27BB-3A8F-4E95-9B3D-9DA5F7902730}"/>
                    </a:ext>
                  </a:extLst>
                </p:cNvPr>
                <p:cNvSpPr/>
                <p:nvPr/>
              </p:nvSpPr>
              <p:spPr>
                <a:xfrm>
                  <a:off x="949146" y="5315860"/>
                  <a:ext cx="658106" cy="594481"/>
                </a:xfrm>
                <a:prstGeom prst="ellipse">
                  <a:avLst/>
                </a:prstGeom>
                <a:ln w="28575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24" tIns="0" rIns="0" bIns="79234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𝒩</m:t>
                        </m:r>
                      </m:oMath>
                    </m:oMathPara>
                  </a14:m>
                  <a:endPara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EDEE27BB-3A8F-4E95-9B3D-9DA5F79027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146" y="5315860"/>
                  <a:ext cx="658106" cy="594481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>
                  <a:solidFill>
                    <a:schemeClr val="bg2">
                      <a:lumMod val="1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3D35549-188D-4F0B-8910-5AF9BE5CF00A}"/>
                </a:ext>
              </a:extLst>
            </p:cNvPr>
            <p:cNvGrpSpPr/>
            <p:nvPr/>
          </p:nvGrpSpPr>
          <p:grpSpPr>
            <a:xfrm>
              <a:off x="783676" y="2674931"/>
              <a:ext cx="1041677" cy="2640928"/>
              <a:chOff x="1658818" y="1387673"/>
              <a:chExt cx="1167942" cy="35847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ounded Rectangle 11">
                    <a:extLst>
                      <a:ext uri="{FF2B5EF4-FFF2-40B4-BE49-F238E27FC236}">
                        <a16:creationId xmlns:a16="http://schemas.microsoft.com/office/drawing/2014/main" id="{2A1F6238-9015-4D31-BB94-41990F1CCEE1}"/>
                      </a:ext>
                    </a:extLst>
                  </p:cNvPr>
                  <p:cNvSpPr/>
                  <p:nvPr/>
                </p:nvSpPr>
                <p:spPr>
                  <a:xfrm>
                    <a:off x="1658818" y="1387673"/>
                    <a:ext cx="1167942" cy="3267778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lIns="548640" tIns="1280160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oMath>
                      </m:oMathPara>
                    </a14:m>
                    <a:endParaRPr lang="en-US" sz="1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Rounded Rectangle 11">
                    <a:extLst>
                      <a:ext uri="{FF2B5EF4-FFF2-40B4-BE49-F238E27FC236}">
                        <a16:creationId xmlns:a16="http://schemas.microsoft.com/office/drawing/2014/main" id="{2A1F6238-9015-4D31-BB94-41990F1CCEE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8818" y="1387673"/>
                    <a:ext cx="1167942" cy="3267778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 r="-9677" b="-2247"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20ED473-CA50-4082-80DA-7DBD3A3320FF}"/>
                  </a:ext>
                </a:extLst>
              </p:cNvPr>
              <p:cNvCxnSpPr/>
              <p:nvPr/>
            </p:nvCxnSpPr>
            <p:spPr>
              <a:xfrm>
                <a:off x="2187388" y="2484471"/>
                <a:ext cx="7292" cy="640212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AD01DE3-9698-470D-8CF8-0F9A0A7EEB55}"/>
                  </a:ext>
                </a:extLst>
              </p:cNvPr>
              <p:cNvCxnSpPr/>
              <p:nvPr/>
            </p:nvCxnSpPr>
            <p:spPr>
              <a:xfrm flipV="1">
                <a:off x="2180868" y="3931627"/>
                <a:ext cx="6520" cy="104081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DD84DE7-4D06-4DB7-85F6-EFD5BF245E43}"/>
                </a:ext>
              </a:extLst>
            </p:cNvPr>
            <p:cNvSpPr/>
            <p:nvPr/>
          </p:nvSpPr>
          <p:spPr>
            <a:xfrm>
              <a:off x="937240" y="1924655"/>
              <a:ext cx="658108" cy="594481"/>
            </a:xfrm>
            <a:prstGeom prst="ellipse">
              <a:avLst/>
            </a:prstGeom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24" tIns="79234" rIns="91424" bIns="79234" rtlCol="0" anchor="ctr"/>
            <a:lstStyle/>
            <a:p>
              <a:pPr algn="ctr"/>
              <a:r>
                <a:rPr lang="el-GR" sz="28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θ</a:t>
              </a:r>
              <a:endParaRPr lang="en-US" sz="2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E67C247-827D-4158-90F8-48F29C34DC21}"/>
                    </a:ext>
                  </a:extLst>
                </p:cNvPr>
                <p:cNvSpPr/>
                <p:nvPr/>
              </p:nvSpPr>
              <p:spPr>
                <a:xfrm>
                  <a:off x="948300" y="2888471"/>
                  <a:ext cx="658108" cy="594481"/>
                </a:xfrm>
                <a:prstGeom prst="ellipse">
                  <a:avLst/>
                </a:prstGeom>
                <a:ln w="28575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182848" tIns="79234" rIns="91424" bIns="79234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𝔃</m:t>
                        </m:r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E67C247-827D-4158-90F8-48F29C34DC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300" y="2888471"/>
                  <a:ext cx="658108" cy="59448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bg2">
                      <a:lumMod val="1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01DEDC0-C6F0-4846-A19C-4FC2520941CD}"/>
                    </a:ext>
                  </a:extLst>
                </p:cNvPr>
                <p:cNvSpPr/>
                <p:nvPr/>
              </p:nvSpPr>
              <p:spPr>
                <a:xfrm>
                  <a:off x="956286" y="3954601"/>
                  <a:ext cx="658108" cy="5944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28575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182848" tIns="79234" rIns="91424" bIns="79234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01DEDC0-C6F0-4846-A19C-4FC2520941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286" y="3954601"/>
                  <a:ext cx="658108" cy="59448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bg2">
                      <a:lumMod val="1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3923C06-B3DF-4677-B8EE-8F7422AD4C9B}"/>
                    </a:ext>
                  </a:extLst>
                </p:cNvPr>
                <p:cNvSpPr/>
                <p:nvPr/>
              </p:nvSpPr>
              <p:spPr>
                <a:xfrm>
                  <a:off x="817240" y="5209545"/>
                  <a:ext cx="989940" cy="903643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lIns="548640" tIns="36576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3923C06-B3DF-4677-B8EE-8F7422AD4C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240" y="5209545"/>
                  <a:ext cx="989940" cy="903643"/>
                </a:xfrm>
                <a:prstGeom prst="rect">
                  <a:avLst/>
                </a:prstGeom>
                <a:blipFill>
                  <a:blip r:embed="rId6"/>
                  <a:stretch>
                    <a:fillRect r="-9483" b="-6796"/>
                  </a:stretch>
                </a:blipFill>
                <a:ln w="222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9" name="Picture 2">
            <a:extLst>
              <a:ext uri="{FF2B5EF4-FFF2-40B4-BE49-F238E27FC236}">
                <a16:creationId xmlns:a16="http://schemas.microsoft.com/office/drawing/2014/main" id="{83E8F06C-CDD4-42DA-95A5-D2FC381B3B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4" r="32830" b="9487"/>
          <a:stretch/>
        </p:blipFill>
        <p:spPr bwMode="auto">
          <a:xfrm>
            <a:off x="3063004" y="3195488"/>
            <a:ext cx="5781959" cy="2990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8ABF4DC-E261-4B32-BB2A-519BF27E3C19}"/>
              </a:ext>
            </a:extLst>
          </p:cNvPr>
          <p:cNvSpPr txBox="1"/>
          <p:nvPr/>
        </p:nvSpPr>
        <p:spPr>
          <a:xfrm>
            <a:off x="1799392" y="2606768"/>
            <a:ext cx="1441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A14D07"/>
                </a:solidFill>
              </a:rPr>
              <a:t>Graphical Representation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8D2F07-9455-4DB7-8D70-6A73F3D2BF8F}"/>
              </a:ext>
            </a:extLst>
          </p:cNvPr>
          <p:cNvCxnSpPr>
            <a:cxnSpLocks/>
          </p:cNvCxnSpPr>
          <p:nvPr/>
        </p:nvCxnSpPr>
        <p:spPr>
          <a:xfrm flipH="1">
            <a:off x="1727668" y="3081339"/>
            <a:ext cx="667765" cy="654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09360E0-8E73-41D2-BA5A-33D187E0BAB0}"/>
              </a:ext>
            </a:extLst>
          </p:cNvPr>
          <p:cNvSpPr txBox="1"/>
          <p:nvPr/>
        </p:nvSpPr>
        <p:spPr>
          <a:xfrm>
            <a:off x="5251419" y="2598219"/>
            <a:ext cx="1810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A14D07"/>
                </a:solidFill>
              </a:rPr>
              <a:t>Probability based matrix construction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AEA337B-717A-4A71-9CAF-36F7F63080A3}"/>
              </a:ext>
            </a:extLst>
          </p:cNvPr>
          <p:cNvCxnSpPr>
            <a:cxnSpLocks/>
          </p:cNvCxnSpPr>
          <p:nvPr/>
        </p:nvCxnSpPr>
        <p:spPr>
          <a:xfrm>
            <a:off x="5881974" y="3061230"/>
            <a:ext cx="144017" cy="443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446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en-US" dirty="0"/>
              <a:t>State-of-the-art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472E13-7AA0-486D-A59D-F250ACF98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z="1100" smtClean="0"/>
              <a:t>11</a:t>
            </a:fld>
            <a:endParaRPr lang="zh-CN" altLang="en-US" sz="1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C44F6C-ACBB-4330-930F-25EE5850D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5711" y="5542659"/>
            <a:ext cx="2623906" cy="369332"/>
          </a:xfrm>
          <a:prstGeom prst="rect">
            <a:avLst/>
          </a:prstGeom>
          <a:solidFill>
            <a:schemeClr val="bg1"/>
          </a:solidFill>
          <a:ln w="9525">
            <a:noFill/>
            <a:prstDash val="lgDash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zh-CN" kern="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3">
                <a:extLst>
                  <a:ext uri="{FF2B5EF4-FFF2-40B4-BE49-F238E27FC236}">
                    <a16:creationId xmlns:a16="http://schemas.microsoft.com/office/drawing/2014/main" id="{D2F980D9-AFE4-47F6-8EB0-05C7C5077B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5130" y="966018"/>
                <a:ext cx="8286808" cy="5631333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en-US" b="0" dirty="0">
                    <a:latin typeface="+mj-lt"/>
                  </a:rPr>
                  <a:t>Many model</a:t>
                </a:r>
                <a:r>
                  <a:rPr lang="en-US" altLang="en-US" dirty="0">
                    <a:latin typeface="+mj-lt"/>
                  </a:rPr>
                  <a:t>s for </a:t>
                </a:r>
                <a:r>
                  <a:rPr lang="en-US" altLang="en-US" dirty="0">
                    <a:solidFill>
                      <a:srgbClr val="A14D07"/>
                    </a:solidFill>
                    <a:latin typeface="+mj-lt"/>
                  </a:rPr>
                  <a:t>stream data </a:t>
                </a:r>
                <a:r>
                  <a:rPr lang="en-US" altLang="en-US" dirty="0">
                    <a:latin typeface="+mj-lt"/>
                  </a:rPr>
                  <a:t>were proposed</a:t>
                </a:r>
                <a:endParaRPr lang="en-US" altLang="en-US" b="0" dirty="0">
                  <a:latin typeface="+mj-lt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libri"/>
                          </a:rPr>
                          <m:t>DMM</m:t>
                        </m:r>
                      </m:e>
                      <m:sup>
                        <m:r>
                          <a:rPr lang="en-US" altLang="en-US" sz="20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Wei</m:t>
                        </m:r>
                        <m:r>
                          <a:rPr lang="en-US" altLang="en-US" sz="20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et</m:t>
                        </m:r>
                        <m: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m:rPr>
                            <m:sty m:val="p"/>
                          </m:rP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al</m:t>
                        </m:r>
                        <m: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. ,</m:t>
                        </m:r>
                        <m:r>
                          <a:rPr lang="en-US" altLang="en-US" sz="20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  2007)</m:t>
                        </m:r>
                      </m:sup>
                    </m:sSup>
                  </m:oMath>
                </a14:m>
                <a:endParaRPr lang="en-US" altLang="en-US" sz="2200" dirty="0">
                  <a:solidFill>
                    <a:prstClr val="black"/>
                  </a:solidFill>
                  <a:latin typeface="Calibri"/>
                </a:endParaRPr>
              </a:p>
              <a:p>
                <a:pPr lvl="3"/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Temporal dependency between documents </a:t>
                </a:r>
              </a:p>
              <a:p>
                <a:pPr lvl="3"/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pre-defined number of topics</a:t>
                </a:r>
              </a:p>
              <a:p>
                <a:pPr lvl="3"/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static number of terms </a:t>
                </a:r>
              </a:p>
              <a:p>
                <a:pPr marL="95250" lvl="3" indent="0">
                  <a:buNone/>
                </a:pPr>
                <a:endParaRPr lang="en-US" sz="1400" dirty="0">
                  <a:latin typeface="+mj-lt"/>
                </a:endParaRPr>
              </a:p>
            </p:txBody>
          </p:sp>
        </mc:Choice>
        <mc:Fallback xmlns="">
          <p:sp>
            <p:nvSpPr>
              <p:cNvPr id="63" name="Content Placeholder 3">
                <a:extLst>
                  <a:ext uri="{FF2B5EF4-FFF2-40B4-BE49-F238E27FC236}">
                    <a16:creationId xmlns:a16="http://schemas.microsoft.com/office/drawing/2014/main" id="{D2F980D9-AFE4-47F6-8EB0-05C7C5077B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5130" y="966018"/>
                <a:ext cx="8286808" cy="5631333"/>
              </a:xfrm>
              <a:blipFill>
                <a:blip r:embed="rId3"/>
                <a:stretch>
                  <a:fillRect l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1E364CA-7B4A-49C5-B624-275AE9B85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611" y="2402563"/>
            <a:ext cx="4710286" cy="3519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A0F10A-D701-4917-B59D-639ABB883E5E}"/>
                  </a:ext>
                </a:extLst>
              </p:cNvPr>
              <p:cNvSpPr txBox="1"/>
              <p:nvPr/>
            </p:nvSpPr>
            <p:spPr>
              <a:xfrm>
                <a:off x="6967706" y="2636912"/>
                <a:ext cx="1800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b="0" i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DMM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A0F10A-D701-4917-B59D-639ABB883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706" y="2636912"/>
                <a:ext cx="1800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0501BDB-763C-4F45-B31F-028EE814FE72}"/>
              </a:ext>
            </a:extLst>
          </p:cNvPr>
          <p:cNvSpPr txBox="1"/>
          <p:nvPr/>
        </p:nvSpPr>
        <p:spPr>
          <a:xfrm>
            <a:off x="134144" y="6468518"/>
            <a:ext cx="9334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Wei, J. Sun, X. Wang. Dynamic mixture models for multiple time-series[C]. IJCAI, 2007</a:t>
            </a:r>
          </a:p>
        </p:txBody>
      </p:sp>
    </p:spTree>
    <p:extLst>
      <p:ext uri="{BB962C8B-B14F-4D97-AF65-F5344CB8AC3E}">
        <p14:creationId xmlns:p14="http://schemas.microsoft.com/office/powerpoint/2010/main" val="160922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en-US" dirty="0"/>
              <a:t>State-of-the-art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472E13-7AA0-486D-A59D-F250ACF98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z="1100" smtClean="0"/>
              <a:t>12</a:t>
            </a:fld>
            <a:endParaRPr lang="zh-CN" altLang="en-US" sz="1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C44F6C-ACBB-4330-930F-25EE5850D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5711" y="5542659"/>
            <a:ext cx="2623906" cy="369332"/>
          </a:xfrm>
          <a:prstGeom prst="rect">
            <a:avLst/>
          </a:prstGeom>
          <a:solidFill>
            <a:schemeClr val="bg1"/>
          </a:solidFill>
          <a:ln w="9525">
            <a:noFill/>
            <a:prstDash val="lgDash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zh-CN" kern="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3">
                <a:extLst>
                  <a:ext uri="{FF2B5EF4-FFF2-40B4-BE49-F238E27FC236}">
                    <a16:creationId xmlns:a16="http://schemas.microsoft.com/office/drawing/2014/main" id="{D2F980D9-AFE4-47F6-8EB0-05C7C5077B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5130" y="966018"/>
                <a:ext cx="8286808" cy="5631333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en-US" b="0" dirty="0">
                    <a:latin typeface="+mn-lt"/>
                  </a:rPr>
                  <a:t>Many model</a:t>
                </a:r>
                <a:r>
                  <a:rPr lang="en-US" altLang="en-US" dirty="0">
                    <a:latin typeface="+mn-lt"/>
                  </a:rPr>
                  <a:t>s for </a:t>
                </a:r>
                <a:r>
                  <a:rPr lang="en-US" altLang="en-US" dirty="0">
                    <a:solidFill>
                      <a:srgbClr val="A14D07"/>
                    </a:solidFill>
                    <a:latin typeface="+mn-lt"/>
                  </a:rPr>
                  <a:t>stream data </a:t>
                </a:r>
                <a:r>
                  <a:rPr lang="en-US" altLang="en-US" dirty="0">
                    <a:latin typeface="+mn-lt"/>
                  </a:rPr>
                  <a:t>were proposed</a:t>
                </a:r>
                <a:endParaRPr lang="en-US" altLang="en-US" b="0" dirty="0">
                  <a:latin typeface="+mn-lt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libri"/>
                          </a:rPr>
                          <m:t>DMM</m:t>
                        </m:r>
                      </m:e>
                      <m:sup>
                        <m:r>
                          <a:rPr lang="en-US" altLang="en-US" sz="20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Wei</m:t>
                        </m:r>
                        <m:r>
                          <a:rPr lang="en-US" altLang="en-US" sz="20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et</m:t>
                        </m:r>
                        <m: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m:rPr>
                            <m:sty m:val="p"/>
                          </m:rP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al</m:t>
                        </m:r>
                        <m: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. ,</m:t>
                        </m:r>
                        <m:r>
                          <a:rPr lang="en-US" altLang="en-US" sz="20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  2007)</m:t>
                        </m:r>
                      </m:sup>
                    </m:sSup>
                  </m:oMath>
                </a14:m>
                <a:endParaRPr lang="en-US" altLang="en-US" sz="2200" dirty="0">
                  <a:solidFill>
                    <a:prstClr val="black"/>
                  </a:solidFill>
                  <a:latin typeface="Calibri"/>
                </a:endParaRPr>
              </a:p>
              <a:p>
                <a:pPr lvl="3"/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Temporal dependency between documents </a:t>
                </a:r>
              </a:p>
              <a:p>
                <a:pPr lvl="3"/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pre-defined number of topics</a:t>
                </a:r>
              </a:p>
              <a:p>
                <a:pPr lvl="3"/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static number of terms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libri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altLang="en-US" sz="2000" b="0" i="0" dirty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libri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altLang="en-US" sz="2000" b="0" i="0" dirty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libri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en-US" sz="2000" b="0" i="0" dirty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libri"/>
                          </a:rPr>
                          <m:t>LDA</m:t>
                        </m:r>
                      </m:e>
                      <m:sup>
                        <m:r>
                          <a:rPr lang="en-US" altLang="en-US" sz="20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ang</m:t>
                        </m:r>
                        <m:r>
                          <a:rPr lang="en-US" altLang="en-US" sz="20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et</m:t>
                        </m:r>
                        <m: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m:rPr>
                            <m:sty m:val="p"/>
                          </m:rP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al</m:t>
                        </m:r>
                        <m: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. ,</m:t>
                        </m:r>
                        <m:r>
                          <a:rPr lang="en-US" altLang="en-US" sz="20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  20</m:t>
                        </m:r>
                        <m:r>
                          <a:rPr lang="en-US" altLang="en-US" sz="20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altLang="en-US" sz="20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en-US" sz="2000" i="1">
                        <a:solidFill>
                          <a:srgbClr val="C0504D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en-US" sz="2200" dirty="0"/>
              </a:p>
              <a:p>
                <a:pPr lvl="3"/>
                <a:r>
                  <a:rPr lang="en-US" altLang="en-US" sz="1400" dirty="0"/>
                  <a:t>pre-defined number of topics</a:t>
                </a:r>
              </a:p>
              <a:p>
                <a:pPr lvl="3"/>
                <a:r>
                  <a:rPr lang="en-US" altLang="en-US" sz="1400" dirty="0"/>
                  <a:t>Static number of features</a:t>
                </a:r>
              </a:p>
              <a:p>
                <a:pPr lvl="3"/>
                <a:r>
                  <a:rPr lang="en-US" altLang="en-US" sz="1400" dirty="0"/>
                  <a:t>Track topic-document evolution</a:t>
                </a:r>
              </a:p>
              <a:p>
                <a:pPr lvl="1"/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3" name="Content Placeholder 3">
                <a:extLst>
                  <a:ext uri="{FF2B5EF4-FFF2-40B4-BE49-F238E27FC236}">
                    <a16:creationId xmlns:a16="http://schemas.microsoft.com/office/drawing/2014/main" id="{D2F980D9-AFE4-47F6-8EB0-05C7C5077B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5130" y="966018"/>
                <a:ext cx="8286808" cy="5631333"/>
              </a:xfrm>
              <a:blipFill>
                <a:blip r:embed="rId2"/>
                <a:stretch>
                  <a:fillRect l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3">
            <a:extLst>
              <a:ext uri="{FF2B5EF4-FFF2-40B4-BE49-F238E27FC236}">
                <a16:creationId xmlns:a16="http://schemas.microsoft.com/office/drawing/2014/main" id="{017884C4-3C0D-4171-AC54-BC94D59F6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730" y="1787598"/>
            <a:ext cx="3172926" cy="4809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289EC6-081C-4E9A-93E3-EA9609F9A10D}"/>
                  </a:ext>
                </a:extLst>
              </p:cNvPr>
              <p:cNvSpPr txBox="1"/>
              <p:nvPr/>
            </p:nvSpPr>
            <p:spPr>
              <a:xfrm>
                <a:off x="6810136" y="2204864"/>
                <a:ext cx="1800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b="0" i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TM</m:t>
                      </m:r>
                      <m:r>
                        <a:rPr lang="en-US" altLang="en-US" b="0" i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en-US" b="0" i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LDA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E289EC6-081C-4E9A-93E3-EA9609F9A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136" y="2204864"/>
                <a:ext cx="1800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7F60D2D-50F5-488B-8E77-850BB2E60550}"/>
              </a:ext>
            </a:extLst>
          </p:cNvPr>
          <p:cNvSpPr txBox="1"/>
          <p:nvPr/>
        </p:nvSpPr>
        <p:spPr>
          <a:xfrm>
            <a:off x="134144" y="6516712"/>
            <a:ext cx="828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Wang, E. </a:t>
            </a:r>
            <a:r>
              <a:rPr lang="en-US" sz="105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Agichtein</a:t>
            </a: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, M. </a:t>
            </a:r>
            <a:r>
              <a:rPr lang="en-US" sz="1050" dirty="0" err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Benzi</a:t>
            </a:r>
            <a:r>
              <a:rPr lang="en-US" sz="105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. TM-LDA: efﬁcient online modeling of latent topic transitions in social media[C]. KDD</a:t>
            </a:r>
            <a:endParaRPr lang="en-US" sz="105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600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en-US" dirty="0"/>
              <a:t>State-of-the-art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472E13-7AA0-486D-A59D-F250ACF98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z="1100" smtClean="0"/>
              <a:t>13</a:t>
            </a:fld>
            <a:endParaRPr lang="zh-CN" altLang="en-US" sz="1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C44F6C-ACBB-4330-930F-25EE5850D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5711" y="5542659"/>
            <a:ext cx="2623906" cy="369332"/>
          </a:xfrm>
          <a:prstGeom prst="rect">
            <a:avLst/>
          </a:prstGeom>
          <a:solidFill>
            <a:schemeClr val="bg1"/>
          </a:solidFill>
          <a:ln w="9525">
            <a:noFill/>
            <a:prstDash val="lgDash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zh-CN" kern="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3">
                <a:extLst>
                  <a:ext uri="{FF2B5EF4-FFF2-40B4-BE49-F238E27FC236}">
                    <a16:creationId xmlns:a16="http://schemas.microsoft.com/office/drawing/2014/main" id="{D2F980D9-AFE4-47F6-8EB0-05C7C5077B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5130" y="966018"/>
                <a:ext cx="8286808" cy="5631333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en-US" b="0" dirty="0">
                    <a:latin typeface="+mj-lt"/>
                  </a:rPr>
                  <a:t>Many model</a:t>
                </a:r>
                <a:r>
                  <a:rPr lang="en-US" altLang="en-US" dirty="0">
                    <a:latin typeface="+mj-lt"/>
                  </a:rPr>
                  <a:t>s for </a:t>
                </a:r>
                <a:r>
                  <a:rPr lang="en-US" altLang="en-US" dirty="0">
                    <a:solidFill>
                      <a:srgbClr val="A14D07"/>
                    </a:solidFill>
                    <a:latin typeface="+mj-lt"/>
                  </a:rPr>
                  <a:t>stream data </a:t>
                </a:r>
                <a:r>
                  <a:rPr lang="en-US" altLang="en-US" dirty="0">
                    <a:latin typeface="+mj-lt"/>
                  </a:rPr>
                  <a:t>were proposed</a:t>
                </a:r>
                <a:endParaRPr lang="en-US" altLang="en-US" b="0" dirty="0">
                  <a:latin typeface="+mj-lt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libri"/>
                          </a:rPr>
                          <m:t>DMM</m:t>
                        </m:r>
                      </m:e>
                      <m:sup>
                        <m:r>
                          <a:rPr lang="en-US" altLang="en-US" sz="20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Wei</m:t>
                        </m:r>
                        <m:r>
                          <a:rPr lang="en-US" altLang="en-US" sz="20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et</m:t>
                        </m:r>
                        <m: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m:rPr>
                            <m:sty m:val="p"/>
                          </m:rP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al</m:t>
                        </m:r>
                        <m: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. ,</m:t>
                        </m:r>
                        <m:r>
                          <a:rPr lang="en-US" altLang="en-US" sz="20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  2007)</m:t>
                        </m:r>
                      </m:sup>
                    </m:sSup>
                  </m:oMath>
                </a14:m>
                <a:endParaRPr lang="en-US" altLang="en-US" sz="2200" dirty="0">
                  <a:solidFill>
                    <a:prstClr val="black"/>
                  </a:solidFill>
                  <a:latin typeface="Calibri"/>
                </a:endParaRPr>
              </a:p>
              <a:p>
                <a:pPr lvl="3"/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Temporal dependency between documents </a:t>
                </a:r>
              </a:p>
              <a:p>
                <a:pPr lvl="3"/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pre-defined number of topics</a:t>
                </a:r>
              </a:p>
              <a:p>
                <a:pPr lvl="3"/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static number of terms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libri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altLang="en-US" sz="2000" b="0" i="0" dirty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libri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altLang="en-US" sz="2000" b="0" i="0" dirty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libri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en-US" sz="2000" b="0" i="0" dirty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libri"/>
                          </a:rPr>
                          <m:t>LDA</m:t>
                        </m:r>
                      </m:e>
                      <m:sup>
                        <m:r>
                          <a:rPr lang="en-US" altLang="en-US" sz="20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an</m:t>
                        </m:r>
                        <m:r>
                          <a:rPr lang="en-US" altLang="en-US" sz="20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en-US" sz="20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et</m:t>
                        </m:r>
                        <m: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m:rPr>
                            <m:sty m:val="p"/>
                          </m:rP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al</m:t>
                        </m:r>
                        <m: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. ,</m:t>
                        </m:r>
                        <m:r>
                          <a:rPr lang="en-US" altLang="en-US" sz="20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  20</m:t>
                        </m:r>
                        <m:r>
                          <a:rPr lang="en-US" altLang="en-US" sz="20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altLang="en-US" sz="20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en-US" sz="2000" i="1">
                        <a:solidFill>
                          <a:srgbClr val="C0504D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en-US" sz="2200" dirty="0"/>
              </a:p>
              <a:p>
                <a:pPr lvl="3"/>
                <a:r>
                  <a:rPr lang="en-US" altLang="en-US" sz="1400" dirty="0"/>
                  <a:t>pre-defined number of topics</a:t>
                </a:r>
              </a:p>
              <a:p>
                <a:pPr lvl="3"/>
                <a:r>
                  <a:rPr lang="en-US" altLang="en-US" sz="1400" dirty="0"/>
                  <a:t>Static number of features</a:t>
                </a:r>
              </a:p>
              <a:p>
                <a:pPr lvl="3"/>
                <a:r>
                  <a:rPr lang="en-US" altLang="en-US" sz="1400" dirty="0"/>
                  <a:t>Track topic-document evolution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libri"/>
                          </a:rPr>
                          <m:t>DCT</m:t>
                        </m:r>
                      </m:e>
                      <m:sup>
                        <m:r>
                          <a:rPr lang="en-US" altLang="en-US" sz="20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Wei</m:t>
                        </m:r>
                        <m:r>
                          <a:rPr lang="en-US" altLang="en-US" sz="20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et</m:t>
                        </m:r>
                        <m: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m:rPr>
                            <m:sty m:val="p"/>
                          </m:rP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al</m:t>
                        </m:r>
                        <m: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. ,</m:t>
                        </m:r>
                        <m:r>
                          <a:rPr lang="en-US" altLang="en-US" sz="20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  2016)</m:t>
                        </m:r>
                      </m:sup>
                    </m:sSup>
                  </m:oMath>
                </a14:m>
                <a:endParaRPr lang="en-US" altLang="en-US" sz="2200" dirty="0">
                  <a:solidFill>
                    <a:prstClr val="black"/>
                  </a:solidFill>
                  <a:latin typeface="Calibri"/>
                </a:endParaRPr>
              </a:p>
              <a:p>
                <a:pPr lvl="3"/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Batch-wise processing</a:t>
                </a:r>
              </a:p>
              <a:p>
                <a:pPr lvl="3"/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short-length documents</a:t>
                </a:r>
              </a:p>
              <a:p>
                <a:pPr lvl="3"/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pre-defined number of topics</a:t>
                </a:r>
              </a:p>
              <a:p>
                <a:pPr lvl="3"/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Static number of feature</a:t>
                </a:r>
              </a:p>
            </p:txBody>
          </p:sp>
        </mc:Choice>
        <mc:Fallback xmlns="">
          <p:sp>
            <p:nvSpPr>
              <p:cNvPr id="63" name="Content Placeholder 3">
                <a:extLst>
                  <a:ext uri="{FF2B5EF4-FFF2-40B4-BE49-F238E27FC236}">
                    <a16:creationId xmlns:a16="http://schemas.microsoft.com/office/drawing/2014/main" id="{D2F980D9-AFE4-47F6-8EB0-05C7C5077B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5130" y="966018"/>
                <a:ext cx="8286808" cy="5631333"/>
              </a:xfrm>
              <a:blipFill>
                <a:blip r:embed="rId2"/>
                <a:stretch>
                  <a:fillRect l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56DB7C4-26EF-40D0-8799-184E5E003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2446338"/>
            <a:ext cx="3414837" cy="3660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E956A6-BF66-4C53-975A-88FC4610ECD0}"/>
                  </a:ext>
                </a:extLst>
              </p:cNvPr>
              <p:cNvSpPr txBox="1"/>
              <p:nvPr/>
            </p:nvSpPr>
            <p:spPr>
              <a:xfrm>
                <a:off x="7518785" y="2469317"/>
                <a:ext cx="1800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b="0" i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DCT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E956A6-BF66-4C53-975A-88FC4610E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785" y="2469317"/>
                <a:ext cx="1800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A78912F-966F-4037-B8AD-9FC5B1D0FBA1}"/>
              </a:ext>
            </a:extLst>
          </p:cNvPr>
          <p:cNvSpPr txBox="1"/>
          <p:nvPr/>
        </p:nvSpPr>
        <p:spPr>
          <a:xfrm>
            <a:off x="160476" y="6437665"/>
            <a:ext cx="82584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Dynamic clustering of streaming short documents[C]. SIGKDD,  2016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305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en-US" dirty="0"/>
              <a:t>State-of-the-art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472E13-7AA0-486D-A59D-F250ACF98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z="1100" smtClean="0"/>
              <a:t>14</a:t>
            </a:fld>
            <a:endParaRPr lang="zh-CN" altLang="en-US" sz="1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C44F6C-ACBB-4330-930F-25EE5850D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5711" y="5542659"/>
            <a:ext cx="2623906" cy="369332"/>
          </a:xfrm>
          <a:prstGeom prst="rect">
            <a:avLst/>
          </a:prstGeom>
          <a:solidFill>
            <a:schemeClr val="bg1"/>
          </a:solidFill>
          <a:ln w="9525">
            <a:noFill/>
            <a:prstDash val="lgDash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zh-CN" kern="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3">
                <a:extLst>
                  <a:ext uri="{FF2B5EF4-FFF2-40B4-BE49-F238E27FC236}">
                    <a16:creationId xmlns:a16="http://schemas.microsoft.com/office/drawing/2014/main" id="{D2F980D9-AFE4-47F6-8EB0-05C7C5077B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740143"/>
                <a:ext cx="8286808" cy="585720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en-US" b="0" dirty="0">
                    <a:latin typeface="+mn-lt"/>
                  </a:rPr>
                  <a:t>Many model</a:t>
                </a:r>
                <a:r>
                  <a:rPr lang="en-US" altLang="en-US" dirty="0">
                    <a:latin typeface="+mn-lt"/>
                  </a:rPr>
                  <a:t>s for </a:t>
                </a:r>
                <a:r>
                  <a:rPr lang="en-US" altLang="en-US" dirty="0">
                    <a:solidFill>
                      <a:srgbClr val="A14D07"/>
                    </a:solidFill>
                    <a:latin typeface="+mn-lt"/>
                  </a:rPr>
                  <a:t>stream data </a:t>
                </a:r>
                <a:r>
                  <a:rPr lang="en-US" altLang="en-US" dirty="0">
                    <a:latin typeface="+mn-lt"/>
                  </a:rPr>
                  <a:t>were proposed</a:t>
                </a:r>
                <a:endParaRPr lang="en-US" altLang="en-US" b="0" dirty="0">
                  <a:latin typeface="+mn-lt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libri"/>
                          </a:rPr>
                          <m:t>DMM</m:t>
                        </m:r>
                      </m:e>
                      <m:sup>
                        <m:r>
                          <a:rPr lang="en-US" altLang="en-US" sz="20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Wei</m:t>
                        </m:r>
                        <m:r>
                          <a:rPr lang="en-US" altLang="en-US" sz="20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et</m:t>
                        </m:r>
                        <m: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m:rPr>
                            <m:sty m:val="p"/>
                          </m:rP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al</m:t>
                        </m:r>
                        <m: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. ,</m:t>
                        </m:r>
                        <m:r>
                          <a:rPr lang="en-US" altLang="en-US" sz="20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  2007)</m:t>
                        </m:r>
                      </m:sup>
                    </m:sSup>
                  </m:oMath>
                </a14:m>
                <a:endParaRPr lang="en-US" altLang="en-US" sz="2200" dirty="0">
                  <a:solidFill>
                    <a:prstClr val="black"/>
                  </a:solidFill>
                  <a:latin typeface="Calibri"/>
                </a:endParaRPr>
              </a:p>
              <a:p>
                <a:pPr lvl="3"/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Temporal dependency between documents </a:t>
                </a:r>
              </a:p>
              <a:p>
                <a:pPr lvl="3"/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pre-defined number of topics</a:t>
                </a:r>
              </a:p>
              <a:p>
                <a:pPr lvl="3"/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static number of terms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libri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altLang="en-US" sz="2000" b="0" i="0" dirty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libri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altLang="en-US" sz="2000" b="0" i="0" dirty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libri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en-US" sz="2000" b="0" i="0" dirty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libri"/>
                          </a:rPr>
                          <m:t>LDA</m:t>
                        </m:r>
                      </m:e>
                      <m:sup>
                        <m:r>
                          <a:rPr lang="en-US" altLang="en-US" sz="20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an</m:t>
                        </m:r>
                        <m:r>
                          <a:rPr lang="en-US" altLang="en-US" sz="20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en-US" sz="20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et</m:t>
                        </m:r>
                        <m: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m:rPr>
                            <m:sty m:val="p"/>
                          </m:rP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al</m:t>
                        </m:r>
                        <m: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. ,</m:t>
                        </m:r>
                        <m:r>
                          <a:rPr lang="en-US" altLang="en-US" sz="20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  20</m:t>
                        </m:r>
                        <m:r>
                          <a:rPr lang="en-US" altLang="en-US" sz="20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altLang="en-US" sz="20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en-US" sz="2000" i="1">
                        <a:solidFill>
                          <a:srgbClr val="C0504D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en-US" sz="2200" dirty="0"/>
              </a:p>
              <a:p>
                <a:pPr lvl="3"/>
                <a:r>
                  <a:rPr lang="en-US" altLang="en-US" sz="1400" dirty="0"/>
                  <a:t>pre-defined number of topics</a:t>
                </a:r>
              </a:p>
              <a:p>
                <a:pPr lvl="3"/>
                <a:r>
                  <a:rPr lang="en-US" altLang="en-US" sz="1400" dirty="0"/>
                  <a:t>Static number of features</a:t>
                </a:r>
              </a:p>
              <a:p>
                <a:pPr lvl="3"/>
                <a:r>
                  <a:rPr lang="en-US" altLang="en-US" sz="1400" dirty="0"/>
                  <a:t>Track topic-document evolution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libri"/>
                          </a:rPr>
                          <m:t>DCT</m:t>
                        </m:r>
                      </m:e>
                      <m:sup>
                        <m:r>
                          <a:rPr lang="en-US" altLang="en-US" sz="20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Wei</m:t>
                        </m:r>
                        <m:r>
                          <a:rPr lang="en-US" altLang="en-US" sz="20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et</m:t>
                        </m:r>
                        <m: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m:rPr>
                            <m:sty m:val="p"/>
                          </m:rP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al</m:t>
                        </m:r>
                        <m: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. ,</m:t>
                        </m:r>
                        <m:r>
                          <a:rPr lang="en-US" altLang="en-US" sz="20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  2016)</m:t>
                        </m:r>
                      </m:sup>
                    </m:sSup>
                  </m:oMath>
                </a14:m>
                <a:endParaRPr lang="en-US" altLang="en-US" sz="2200" dirty="0">
                  <a:solidFill>
                    <a:prstClr val="black"/>
                  </a:solidFill>
                  <a:latin typeface="Calibri"/>
                </a:endParaRPr>
              </a:p>
              <a:p>
                <a:pPr lvl="3"/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Batch-wise processing</a:t>
                </a:r>
              </a:p>
              <a:p>
                <a:pPr lvl="3"/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short-length documents</a:t>
                </a:r>
              </a:p>
              <a:p>
                <a:pPr lvl="3"/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pre-defined number of topics</a:t>
                </a:r>
              </a:p>
              <a:p>
                <a:pPr lvl="3"/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Static number of feature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libri"/>
                          </a:rPr>
                          <m:t>MStream</m:t>
                        </m:r>
                        <m:r>
                          <m:rPr>
                            <m:sty m:val="p"/>
                          </m:rPr>
                          <a:rPr lang="en-US" altLang="en-US" sz="2000" dirty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p>
                        <m: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Yin</m:t>
                        </m:r>
                        <m: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et</m:t>
                        </m:r>
                        <m: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m:rPr>
                            <m:sty m:val="p"/>
                          </m:rP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al</m:t>
                        </m:r>
                        <m: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. ,   2018)</m:t>
                        </m:r>
                      </m:sup>
                    </m:sSup>
                  </m:oMath>
                </a14:m>
                <a:endParaRPr lang="en-US" altLang="en-US" sz="2000" dirty="0">
                  <a:solidFill>
                    <a:srgbClr val="C0504D">
                      <a:lumMod val="75000"/>
                    </a:srgbClr>
                  </a:solidFill>
                  <a:latin typeface="Calibri"/>
                </a:endParaRPr>
              </a:p>
              <a:p>
                <a:pPr lvl="3"/>
                <a:r>
                  <a:rPr lang="en-US" altLang="en-US" sz="1400" dirty="0"/>
                  <a:t>Automatic number of topics</a:t>
                </a:r>
              </a:p>
              <a:p>
                <a:pPr lvl="3"/>
                <a:r>
                  <a:rPr lang="en-US" altLang="en-US" sz="1400" dirty="0"/>
                  <a:t>Dynamic number of feature</a:t>
                </a:r>
              </a:p>
              <a:p>
                <a:pPr lvl="3"/>
                <a:r>
                  <a:rPr lang="en-US" altLang="en-US" sz="1400" dirty="0"/>
                  <a:t>For short text stream</a:t>
                </a:r>
              </a:p>
              <a:p>
                <a:pPr lvl="3"/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3" name="Content Placeholder 3">
                <a:extLst>
                  <a:ext uri="{FF2B5EF4-FFF2-40B4-BE49-F238E27FC236}">
                    <a16:creationId xmlns:a16="http://schemas.microsoft.com/office/drawing/2014/main" id="{D2F980D9-AFE4-47F6-8EB0-05C7C5077B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740143"/>
                <a:ext cx="8286808" cy="5857208"/>
              </a:xfrm>
              <a:blipFill>
                <a:blip r:embed="rId2"/>
                <a:stretch>
                  <a:fillRect l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B1D0548-CB31-4C04-A5F9-0ED7A7398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675" y="2780928"/>
            <a:ext cx="1927789" cy="32359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411127-0464-4A60-B63B-EE0BF052B641}"/>
                  </a:ext>
                </a:extLst>
              </p:cNvPr>
              <p:cNvSpPr txBox="1"/>
              <p:nvPr/>
            </p:nvSpPr>
            <p:spPr>
              <a:xfrm>
                <a:off x="6810136" y="2204864"/>
                <a:ext cx="1800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b="0" i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MStreamF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411127-0464-4A60-B63B-EE0BF052B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136" y="2204864"/>
                <a:ext cx="1800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23C06BF-943F-4AD4-9D1F-C3049E989ADA}"/>
              </a:ext>
            </a:extLst>
          </p:cNvPr>
          <p:cNvSpPr txBox="1"/>
          <p:nvPr/>
        </p:nvSpPr>
        <p:spPr>
          <a:xfrm>
            <a:off x="3392814" y="6466546"/>
            <a:ext cx="56170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Model-based clustering of short text streams[C]. SIGKDD, 2018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702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en-US" dirty="0"/>
              <a:t>State-of-the-art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472E13-7AA0-486D-A59D-F250ACF98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z="1100" smtClean="0"/>
              <a:t>15</a:t>
            </a:fld>
            <a:endParaRPr lang="zh-CN" altLang="en-US" sz="1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C44F6C-ACBB-4330-930F-25EE5850D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5711" y="5542659"/>
            <a:ext cx="2623906" cy="369332"/>
          </a:xfrm>
          <a:prstGeom prst="rect">
            <a:avLst/>
          </a:prstGeom>
          <a:solidFill>
            <a:schemeClr val="bg1"/>
          </a:solidFill>
          <a:ln w="9525">
            <a:noFill/>
            <a:prstDash val="lgDash"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zh-CN" kern="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3">
                <a:extLst>
                  <a:ext uri="{FF2B5EF4-FFF2-40B4-BE49-F238E27FC236}">
                    <a16:creationId xmlns:a16="http://schemas.microsoft.com/office/drawing/2014/main" id="{D2F980D9-AFE4-47F6-8EB0-05C7C5077B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740143"/>
                <a:ext cx="8286808" cy="585720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en-US" b="0" dirty="0">
                    <a:latin typeface="+mn-lt"/>
                  </a:rPr>
                  <a:t>Many model</a:t>
                </a:r>
                <a:r>
                  <a:rPr lang="en-US" altLang="en-US" dirty="0">
                    <a:latin typeface="+mn-lt"/>
                  </a:rPr>
                  <a:t>s for </a:t>
                </a:r>
                <a:r>
                  <a:rPr lang="en-US" altLang="en-US" dirty="0">
                    <a:solidFill>
                      <a:srgbClr val="A14D07"/>
                    </a:solidFill>
                    <a:latin typeface="+mn-lt"/>
                  </a:rPr>
                  <a:t>stream data </a:t>
                </a:r>
                <a:r>
                  <a:rPr lang="en-US" altLang="en-US" dirty="0">
                    <a:latin typeface="+mn-lt"/>
                  </a:rPr>
                  <a:t>were proposed</a:t>
                </a:r>
                <a:endParaRPr lang="en-US" altLang="en-US" b="0" dirty="0">
                  <a:latin typeface="+mn-lt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libri"/>
                          </a:rPr>
                          <m:t>DMM</m:t>
                        </m:r>
                      </m:e>
                      <m:sup>
                        <m:r>
                          <a:rPr lang="en-US" altLang="en-US" sz="20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Wei</m:t>
                        </m:r>
                        <m:r>
                          <a:rPr lang="en-US" altLang="en-US" sz="20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et</m:t>
                        </m:r>
                        <m: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m:rPr>
                            <m:sty m:val="p"/>
                          </m:rP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al</m:t>
                        </m:r>
                        <m: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. ,</m:t>
                        </m:r>
                        <m:r>
                          <a:rPr lang="en-US" altLang="en-US" sz="20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  2007)</m:t>
                        </m:r>
                      </m:sup>
                    </m:sSup>
                  </m:oMath>
                </a14:m>
                <a:endParaRPr lang="en-US" altLang="en-US" sz="2200" dirty="0">
                  <a:solidFill>
                    <a:prstClr val="black"/>
                  </a:solidFill>
                  <a:latin typeface="Calibri"/>
                </a:endParaRPr>
              </a:p>
              <a:p>
                <a:pPr lvl="3"/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Temporal dependency between documents </a:t>
                </a:r>
              </a:p>
              <a:p>
                <a:pPr lvl="3"/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pre-defined number of topics</a:t>
                </a:r>
              </a:p>
              <a:p>
                <a:pPr lvl="3"/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static number of terms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libri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altLang="en-US" sz="2000" b="0" i="0" dirty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libri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altLang="en-US" sz="2000" b="0" i="0" dirty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libri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en-US" sz="2000" b="0" i="0" dirty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libri"/>
                          </a:rPr>
                          <m:t>LDA</m:t>
                        </m:r>
                      </m:e>
                      <m:sup>
                        <m:r>
                          <a:rPr lang="en-US" altLang="en-US" sz="20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an</m:t>
                        </m:r>
                        <m:r>
                          <a:rPr lang="en-US" altLang="en-US" sz="20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altLang="en-US" sz="20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et</m:t>
                        </m:r>
                        <m: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m:rPr>
                            <m:sty m:val="p"/>
                          </m:rP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al</m:t>
                        </m:r>
                        <m: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. ,</m:t>
                        </m:r>
                        <m:r>
                          <a:rPr lang="en-US" altLang="en-US" sz="20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  20</m:t>
                        </m:r>
                        <m:r>
                          <a:rPr lang="en-US" altLang="en-US" sz="20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altLang="en-US" sz="20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en-US" sz="2000" i="1">
                        <a:solidFill>
                          <a:srgbClr val="C0504D">
                            <a:lumMod val="75000"/>
                          </a:srgb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en-US" sz="2200" dirty="0"/>
              </a:p>
              <a:p>
                <a:pPr lvl="3"/>
                <a:r>
                  <a:rPr lang="en-US" altLang="en-US" sz="1400" dirty="0"/>
                  <a:t>pre-defined number of topics</a:t>
                </a:r>
              </a:p>
              <a:p>
                <a:pPr lvl="3"/>
                <a:r>
                  <a:rPr lang="en-US" altLang="en-US" sz="1400" dirty="0"/>
                  <a:t>Static number of features</a:t>
                </a:r>
              </a:p>
              <a:p>
                <a:pPr lvl="3"/>
                <a:r>
                  <a:rPr lang="en-US" altLang="en-US" sz="1400" dirty="0"/>
                  <a:t>Track topic-document evolution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libri"/>
                          </a:rPr>
                          <m:t>DCT</m:t>
                        </m:r>
                      </m:e>
                      <m:sup>
                        <m:r>
                          <a:rPr lang="en-US" altLang="en-US" sz="20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Wei</m:t>
                        </m:r>
                        <m:r>
                          <a:rPr lang="en-US" altLang="en-US" sz="20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et</m:t>
                        </m:r>
                        <m: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m:rPr>
                            <m:sty m:val="p"/>
                          </m:rP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al</m:t>
                        </m:r>
                        <m:r>
                          <a:rPr lang="en-US" altLang="en-US" sz="2000" b="0" i="0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. ,</m:t>
                        </m:r>
                        <m:r>
                          <a:rPr lang="en-US" altLang="en-US" sz="2000" b="0" i="1" smtClean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  2016)</m:t>
                        </m:r>
                      </m:sup>
                    </m:sSup>
                  </m:oMath>
                </a14:m>
                <a:endParaRPr lang="en-US" altLang="en-US" sz="2200" dirty="0">
                  <a:solidFill>
                    <a:prstClr val="black"/>
                  </a:solidFill>
                  <a:latin typeface="Calibri"/>
                </a:endParaRPr>
              </a:p>
              <a:p>
                <a:pPr lvl="3"/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Batch-wise processing</a:t>
                </a:r>
              </a:p>
              <a:p>
                <a:pPr lvl="3"/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short-length documents</a:t>
                </a:r>
              </a:p>
              <a:p>
                <a:pPr lvl="3"/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pre-defined number of topics</a:t>
                </a:r>
              </a:p>
              <a:p>
                <a:pPr lvl="3"/>
                <a:r>
                  <a:rPr lang="en-US" altLang="en-US" sz="1400" dirty="0">
                    <a:solidFill>
                      <a:prstClr val="black"/>
                    </a:solidFill>
                    <a:latin typeface="Calibri"/>
                  </a:rPr>
                  <a:t>Static number of feature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i="1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en-US" sz="2000" dirty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libri"/>
                          </a:rPr>
                          <m:t>MStream</m:t>
                        </m:r>
                        <m:r>
                          <m:rPr>
                            <m:sty m:val="p"/>
                          </m:rPr>
                          <a:rPr lang="en-US" altLang="en-US" sz="2000" dirty="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p>
                        <m: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Yin</m:t>
                        </m:r>
                        <m: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et</m:t>
                        </m:r>
                        <m: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m:rPr>
                            <m:sty m:val="p"/>
                          </m:rP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al</m:t>
                        </m:r>
                        <m:r>
                          <a:rPr lang="en-US" altLang="en-US" sz="2000">
                            <a:solidFill>
                              <a:srgbClr val="C0504D">
                                <a:lumMod val="75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. ,   2018)</m:t>
                        </m:r>
                      </m:sup>
                    </m:sSup>
                  </m:oMath>
                </a14:m>
                <a:endParaRPr lang="en-US" altLang="en-US" sz="2000" dirty="0">
                  <a:solidFill>
                    <a:srgbClr val="C0504D">
                      <a:lumMod val="75000"/>
                    </a:srgbClr>
                  </a:solidFill>
                  <a:latin typeface="Calibri"/>
                </a:endParaRPr>
              </a:p>
              <a:p>
                <a:pPr lvl="3"/>
                <a:r>
                  <a:rPr lang="en-US" altLang="en-US" sz="1400" dirty="0"/>
                  <a:t>Automatic number of topics</a:t>
                </a:r>
              </a:p>
              <a:p>
                <a:pPr lvl="3"/>
                <a:r>
                  <a:rPr lang="en-US" altLang="en-US" sz="1400" dirty="0"/>
                  <a:t>Dynamic number of feature</a:t>
                </a:r>
              </a:p>
              <a:p>
                <a:pPr lvl="3"/>
                <a:r>
                  <a:rPr lang="en-US" altLang="en-US" sz="1400" dirty="0"/>
                  <a:t>For short text stream</a:t>
                </a:r>
              </a:p>
              <a:p>
                <a:pPr lvl="3"/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3" name="Content Placeholder 3">
                <a:extLst>
                  <a:ext uri="{FF2B5EF4-FFF2-40B4-BE49-F238E27FC236}">
                    <a16:creationId xmlns:a16="http://schemas.microsoft.com/office/drawing/2014/main" id="{D2F980D9-AFE4-47F6-8EB0-05C7C5077B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740143"/>
                <a:ext cx="8286808" cy="5857208"/>
              </a:xfrm>
              <a:blipFill>
                <a:blip r:embed="rId2"/>
                <a:stretch>
                  <a:fillRect l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B1D0548-CB31-4C04-A5F9-0ED7A7398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675" y="2780928"/>
            <a:ext cx="1927789" cy="3235931"/>
          </a:xfrm>
          <a:prstGeom prst="rect">
            <a:avLst/>
          </a:prstGeom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BA1EAE0E-B9F6-4E96-96F7-C3AE21894583}"/>
              </a:ext>
            </a:extLst>
          </p:cNvPr>
          <p:cNvSpPr/>
          <p:nvPr/>
        </p:nvSpPr>
        <p:spPr>
          <a:xfrm>
            <a:off x="6349147" y="2996952"/>
            <a:ext cx="252397" cy="936104"/>
          </a:xfrm>
          <a:prstGeom prst="lef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B31C1C3F-E4A6-471F-AD15-D33B7A427CEB}"/>
              </a:ext>
            </a:extLst>
          </p:cNvPr>
          <p:cNvSpPr/>
          <p:nvPr/>
        </p:nvSpPr>
        <p:spPr>
          <a:xfrm>
            <a:off x="6362467" y="4437112"/>
            <a:ext cx="252397" cy="936104"/>
          </a:xfrm>
          <a:prstGeom prst="lef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A8AEEB-D9DB-4E0A-BE68-C82621A1ED24}"/>
                  </a:ext>
                </a:extLst>
              </p:cNvPr>
              <p:cNvSpPr txBox="1"/>
              <p:nvPr/>
            </p:nvSpPr>
            <p:spPr>
              <a:xfrm>
                <a:off x="3934142" y="3278220"/>
                <a:ext cx="335667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|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A8AEEB-D9DB-4E0A-BE68-C82621A1E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142" y="3278220"/>
                <a:ext cx="3356679" cy="276999"/>
              </a:xfrm>
              <a:prstGeom prst="rect">
                <a:avLst/>
              </a:prstGeom>
              <a:blipFill>
                <a:blip r:embed="rId4"/>
                <a:stretch>
                  <a:fillRect t="-4888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1945A1-FC43-456C-87EF-3B5B24149D20}"/>
                  </a:ext>
                </a:extLst>
              </p:cNvPr>
              <p:cNvSpPr txBox="1"/>
              <p:nvPr/>
            </p:nvSpPr>
            <p:spPr>
              <a:xfrm>
                <a:off x="3544148" y="4701374"/>
                <a:ext cx="3456384" cy="3179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|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1945A1-FC43-456C-87EF-3B5B24149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148" y="4701374"/>
                <a:ext cx="3456384" cy="317972"/>
              </a:xfrm>
              <a:prstGeom prst="rect">
                <a:avLst/>
              </a:prstGeom>
              <a:blipFill>
                <a:blip r:embed="rId5"/>
                <a:stretch>
                  <a:fillRect t="-42308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3C3EC62-F720-4793-98AE-FB34CF90880B}"/>
              </a:ext>
            </a:extLst>
          </p:cNvPr>
          <p:cNvSpPr txBox="1"/>
          <p:nvPr/>
        </p:nvSpPr>
        <p:spPr>
          <a:xfrm>
            <a:off x="4434180" y="3499977"/>
            <a:ext cx="1711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prior probability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DA108B-37B1-4D76-AD17-D34F35DAF04B}"/>
              </a:ext>
            </a:extLst>
          </p:cNvPr>
          <p:cNvSpPr txBox="1"/>
          <p:nvPr/>
        </p:nvSpPr>
        <p:spPr>
          <a:xfrm>
            <a:off x="4179445" y="5011615"/>
            <a:ext cx="1711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Topic document similarity</a:t>
            </a:r>
          </a:p>
        </p:txBody>
      </p:sp>
    </p:spTree>
    <p:extLst>
      <p:ext uri="{BB962C8B-B14F-4D97-AF65-F5344CB8AC3E}">
        <p14:creationId xmlns:p14="http://schemas.microsoft.com/office/powerpoint/2010/main" val="3509657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3B69F-FA2A-445B-B590-564ABD202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79037"/>
            <a:ext cx="8286808" cy="2276032"/>
          </a:xfrm>
        </p:spPr>
        <p:txBody>
          <a:bodyPr bIns="548640"/>
          <a:lstStyle/>
          <a:p>
            <a:pPr marL="552450" lvl="1" indent="-457200">
              <a:buFont typeface="+mj-lt"/>
              <a:buAutoNum type="arabicPeriod"/>
            </a:pPr>
            <a:r>
              <a:rPr lang="en-US" altLang="zh-CN" b="1" kern="0" dirty="0">
                <a:solidFill>
                  <a:schemeClr val="accent2">
                    <a:lumMod val="75000"/>
                  </a:schemeClr>
                </a:solidFill>
                <a:latin typeface="+mn-lt"/>
                <a:cs typeface="Times New Roman" pitchFamily="18" charset="0"/>
              </a:rPr>
              <a:t>Feature Relevance</a:t>
            </a:r>
          </a:p>
          <a:p>
            <a:pPr marL="552450" lvl="1" indent="-457200">
              <a:buFont typeface="+mj-lt"/>
              <a:buAutoNum type="arabicPeriod"/>
            </a:pPr>
            <a:endParaRPr lang="en-US" altLang="zh-CN" sz="2000" b="1" kern="0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3" indent="-160338"/>
            <a:r>
              <a:rPr lang="en-US" altLang="zh-CN" sz="1600" kern="0" dirty="0">
                <a:solidFill>
                  <a:sysClr val="windowText" lastClr="000000"/>
                </a:solidFill>
                <a:latin typeface="+mn-lt"/>
                <a:cs typeface="Times New Roman" pitchFamily="18" charset="0"/>
              </a:rPr>
              <a:t>Terms are meaningful by accompanied words</a:t>
            </a:r>
          </a:p>
          <a:p>
            <a:pPr lvl="3" indent="-160338"/>
            <a:r>
              <a:rPr lang="en-US" altLang="zh-CN" sz="1600" kern="0" dirty="0">
                <a:solidFill>
                  <a:sysClr val="windowText" lastClr="000000"/>
                </a:solidFill>
                <a:latin typeface="+mn-lt"/>
                <a:cs typeface="Times New Roman" pitchFamily="18" charset="0"/>
              </a:rPr>
              <a:t>Relationship of terms change their topic relevance</a:t>
            </a:r>
          </a:p>
          <a:p>
            <a:pPr lvl="3" indent="-160338"/>
            <a:r>
              <a:rPr lang="en-US" altLang="zh-CN" sz="1600" kern="0" dirty="0">
                <a:solidFill>
                  <a:sysClr val="windowText" lastClr="000000"/>
                </a:solidFill>
                <a:latin typeface="+mn-lt"/>
                <a:cs typeface="Times New Roman" pitchFamily="18" charset="0"/>
              </a:rPr>
              <a:t>Causes term ambiguity issue</a:t>
            </a:r>
          </a:p>
          <a:p>
            <a:pPr lvl="3" indent="-160338"/>
            <a:r>
              <a:rPr lang="en-US" altLang="zh-CN" sz="1600" kern="0" dirty="0">
                <a:solidFill>
                  <a:sysClr val="windowText" lastClr="000000"/>
                </a:solidFill>
                <a:latin typeface="+mn-lt"/>
                <a:cs typeface="Times New Roman" pitchFamily="18" charset="0"/>
              </a:rPr>
              <a:t>Previous models do not consider this relevance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DD8B5D-14E9-47EB-B8B7-7BD02163F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28BA91-C091-4CBC-A2ED-E7B80EC8F52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Existing 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0F147E-36D3-4217-B08F-94F8C8BF526D}"/>
              </a:ext>
            </a:extLst>
          </p:cNvPr>
          <p:cNvGrpSpPr/>
          <p:nvPr/>
        </p:nvGrpSpPr>
        <p:grpSpPr>
          <a:xfrm>
            <a:off x="6012160" y="1196752"/>
            <a:ext cx="2344879" cy="1200329"/>
            <a:chOff x="4572504" y="3257083"/>
            <a:chExt cx="2437847" cy="20862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69A7E0-82F8-4C44-96AB-C48A73008A1D}"/>
                </a:ext>
              </a:extLst>
            </p:cNvPr>
            <p:cNvSpPr txBox="1"/>
            <p:nvPr/>
          </p:nvSpPr>
          <p:spPr>
            <a:xfrm>
              <a:off x="4572504" y="3257083"/>
              <a:ext cx="2437847" cy="20862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Enjoy             Dance</a:t>
              </a:r>
            </a:p>
            <a:p>
              <a:r>
                <a:rPr lang="en-US" dirty="0"/>
                <a:t>Jaggery         Tissue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Apple</a:t>
              </a:r>
              <a:r>
                <a:rPr lang="en-US" dirty="0"/>
                <a:t>             iPhone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Apple</a:t>
              </a:r>
              <a:r>
                <a:rPr lang="en-US" dirty="0"/>
                <a:t>             Food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8EB5B61-3EEE-41E2-A20E-1051158429E5}"/>
                </a:ext>
              </a:extLst>
            </p:cNvPr>
            <p:cNvCxnSpPr/>
            <p:nvPr/>
          </p:nvCxnSpPr>
          <p:spPr>
            <a:xfrm>
              <a:off x="5387161" y="3521432"/>
              <a:ext cx="3782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E6DC476-7CE0-402D-A6B3-3ABD81FC2236}"/>
                </a:ext>
              </a:extLst>
            </p:cNvPr>
            <p:cNvCxnSpPr/>
            <p:nvPr/>
          </p:nvCxnSpPr>
          <p:spPr>
            <a:xfrm>
              <a:off x="5406806" y="4522682"/>
              <a:ext cx="3782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BCBF78D-E83C-4769-85BA-D2BD75F415E0}"/>
                </a:ext>
              </a:extLst>
            </p:cNvPr>
            <p:cNvCxnSpPr/>
            <p:nvPr/>
          </p:nvCxnSpPr>
          <p:spPr>
            <a:xfrm>
              <a:off x="5435735" y="5023305"/>
              <a:ext cx="3782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E4374B-0211-4E40-BB58-4878AB348934}"/>
              </a:ext>
            </a:extLst>
          </p:cNvPr>
          <p:cNvGrpSpPr/>
          <p:nvPr/>
        </p:nvGrpSpPr>
        <p:grpSpPr>
          <a:xfrm>
            <a:off x="6879183" y="1581267"/>
            <a:ext cx="363785" cy="185294"/>
            <a:chOff x="5210208" y="5749810"/>
            <a:chExt cx="363785" cy="18529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CA676F-5F7C-44D6-AB6A-FBA0C12EAEF7}"/>
                </a:ext>
              </a:extLst>
            </p:cNvPr>
            <p:cNvCxnSpPr/>
            <p:nvPr/>
          </p:nvCxnSpPr>
          <p:spPr>
            <a:xfrm>
              <a:off x="5210208" y="5832940"/>
              <a:ext cx="3637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8539FF-45A8-4067-A08E-E28BA2483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6968" y="5749810"/>
              <a:ext cx="225542" cy="185294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00EE6AF-F0BB-4F1C-ACE8-4B71E38BDE00}"/>
                </a:ext>
              </a:extLst>
            </p:cNvPr>
            <p:cNvCxnSpPr>
              <a:cxnSpLocks/>
            </p:cNvCxnSpPr>
            <p:nvPr/>
          </p:nvCxnSpPr>
          <p:spPr>
            <a:xfrm>
              <a:off x="5266968" y="5760265"/>
              <a:ext cx="250265" cy="174839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BF9FA38F-4C57-4FDD-9E8A-6C9843340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755" y="3356990"/>
            <a:ext cx="2344879" cy="1752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6CBD50C-5CD7-4A6A-AC7E-A90D28BB6778}"/>
                  </a:ext>
                </a:extLst>
              </p:cNvPr>
              <p:cNvSpPr txBox="1"/>
              <p:nvPr/>
            </p:nvSpPr>
            <p:spPr>
              <a:xfrm>
                <a:off x="107504" y="4739913"/>
                <a:ext cx="1800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b="0" i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DMM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6CBD50C-5CD7-4A6A-AC7E-A90D28BB6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4739913"/>
                <a:ext cx="1800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Picture 75">
            <a:extLst>
              <a:ext uri="{FF2B5EF4-FFF2-40B4-BE49-F238E27FC236}">
                <a16:creationId xmlns:a16="http://schemas.microsoft.com/office/drawing/2014/main" id="{F35775F6-E15C-4914-8DB8-5A9CD4BC0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1222" y="4693268"/>
            <a:ext cx="1826400" cy="19578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73B44AE-56CC-46D6-A9E8-66EEC04E9A01}"/>
                  </a:ext>
                </a:extLst>
              </p:cNvPr>
              <p:cNvSpPr txBox="1"/>
              <p:nvPr/>
            </p:nvSpPr>
            <p:spPr>
              <a:xfrm>
                <a:off x="1475656" y="6183593"/>
                <a:ext cx="1800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b="0" i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DCT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73B44AE-56CC-46D6-A9E8-66EEC04E9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6183593"/>
                <a:ext cx="1800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8" name="Picture 3">
            <a:extLst>
              <a:ext uri="{FF2B5EF4-FFF2-40B4-BE49-F238E27FC236}">
                <a16:creationId xmlns:a16="http://schemas.microsoft.com/office/drawing/2014/main" id="{82A8958E-67AB-437C-B132-F134A8CE9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brightnessContrast contras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351" y="2966983"/>
            <a:ext cx="1670502" cy="2532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B6F9C6-064B-4E0B-B5A4-6AB20A1501ED}"/>
                  </a:ext>
                </a:extLst>
              </p:cNvPr>
              <p:cNvSpPr txBox="1"/>
              <p:nvPr/>
            </p:nvSpPr>
            <p:spPr>
              <a:xfrm>
                <a:off x="3851920" y="4048451"/>
                <a:ext cx="1800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b="0" i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TLDA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BB6F9C6-064B-4E0B-B5A4-6AB20A150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4048451"/>
                <a:ext cx="18002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" name="Picture 79">
            <a:extLst>
              <a:ext uri="{FF2B5EF4-FFF2-40B4-BE49-F238E27FC236}">
                <a16:creationId xmlns:a16="http://schemas.microsoft.com/office/drawing/2014/main" id="{99BC99D1-E0CE-4EA8-9052-111516D774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-30000"/>
                    </a14:imgEffect>
                    <a14:imgEffect>
                      <a14:brightnessContrast contrast="5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7062" y="4219672"/>
            <a:ext cx="1207709" cy="202722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D22758C-F8FA-4542-966E-3760524A5916}"/>
                  </a:ext>
                </a:extLst>
              </p:cNvPr>
              <p:cNvSpPr txBox="1"/>
              <p:nvPr/>
            </p:nvSpPr>
            <p:spPr>
              <a:xfrm>
                <a:off x="6580630" y="3651507"/>
                <a:ext cx="1800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b="0" i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MStreamF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D22758C-F8FA-4542-966E-3760524A5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630" y="3651507"/>
                <a:ext cx="180020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606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3B69F-FA2A-445B-B590-564ABD202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bIns="548640"/>
          <a:lstStyle/>
          <a:p>
            <a:pPr marL="552450" lvl="1" indent="-457200">
              <a:buFont typeface="+mj-lt"/>
              <a:buAutoNum type="arabicPeriod"/>
            </a:pPr>
            <a:r>
              <a:rPr lang="en-US" altLang="zh-CN" b="1" kern="0" dirty="0">
                <a:solidFill>
                  <a:schemeClr val="accent2">
                    <a:lumMod val="75000"/>
                  </a:schemeClr>
                </a:solidFill>
                <a:latin typeface="+mn-lt"/>
                <a:cs typeface="Times New Roman" pitchFamily="18" charset="0"/>
              </a:rPr>
              <a:t>Feature Relevance</a:t>
            </a:r>
          </a:p>
          <a:p>
            <a:pPr marL="552450" lvl="1" indent="-457200">
              <a:buFont typeface="+mj-lt"/>
              <a:buAutoNum type="arabicPeriod"/>
            </a:pPr>
            <a:endParaRPr lang="en-US" altLang="zh-CN" sz="2000" b="1" kern="0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3" indent="-160338"/>
            <a:r>
              <a:rPr lang="en-US" altLang="zh-CN" sz="1600" kern="0" dirty="0">
                <a:solidFill>
                  <a:sysClr val="windowText" lastClr="000000"/>
                </a:solidFill>
                <a:latin typeface="+mn-lt"/>
                <a:cs typeface="Times New Roman" pitchFamily="18" charset="0"/>
              </a:rPr>
              <a:t>Terms are meaningful by accompanied words</a:t>
            </a:r>
          </a:p>
          <a:p>
            <a:pPr lvl="3" indent="-160338"/>
            <a:r>
              <a:rPr lang="en-US" altLang="zh-CN" sz="1600" kern="0" dirty="0">
                <a:solidFill>
                  <a:sysClr val="windowText" lastClr="000000"/>
                </a:solidFill>
                <a:latin typeface="+mn-lt"/>
                <a:cs typeface="Times New Roman" pitchFamily="18" charset="0"/>
              </a:rPr>
              <a:t>Relationship of terms change their topic relevance</a:t>
            </a:r>
          </a:p>
          <a:p>
            <a:pPr lvl="3" indent="-160338"/>
            <a:r>
              <a:rPr lang="en-US" altLang="zh-CN" sz="1600" kern="0" dirty="0">
                <a:solidFill>
                  <a:sysClr val="windowText" lastClr="000000"/>
                </a:solidFill>
                <a:latin typeface="+mn-lt"/>
                <a:cs typeface="Times New Roman" pitchFamily="18" charset="0"/>
              </a:rPr>
              <a:t>Causes term ambiguity issue</a:t>
            </a:r>
          </a:p>
          <a:p>
            <a:pPr lvl="3" indent="-160338"/>
            <a:r>
              <a:rPr lang="en-US" altLang="zh-CN" sz="1600" kern="0" dirty="0">
                <a:solidFill>
                  <a:sysClr val="windowText" lastClr="000000"/>
                </a:solidFill>
                <a:latin typeface="+mn-lt"/>
                <a:cs typeface="Times New Roman" pitchFamily="18" charset="0"/>
              </a:rPr>
              <a:t>Previous models do not consider this relevance</a:t>
            </a:r>
          </a:p>
          <a:p>
            <a:pPr lvl="3" indent="-160338"/>
            <a:endParaRPr lang="en-US" altLang="zh-CN" sz="1400" b="1" kern="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552450" lvl="1" indent="-457200">
              <a:buFont typeface="+mj-lt"/>
              <a:buAutoNum type="arabicPeriod"/>
            </a:pPr>
            <a:r>
              <a:rPr lang="en-US" altLang="zh-CN" b="1" kern="0" dirty="0">
                <a:solidFill>
                  <a:schemeClr val="accent2">
                    <a:lumMod val="75000"/>
                  </a:schemeClr>
                </a:solidFill>
                <a:latin typeface="+mn-lt"/>
                <a:cs typeface="Times New Roman" pitchFamily="18" charset="0"/>
              </a:rPr>
              <a:t>Online Versus Batch-wise Processing</a:t>
            </a:r>
          </a:p>
          <a:p>
            <a:pPr marL="552450" lvl="1" indent="-457200">
              <a:buFont typeface="+mj-lt"/>
              <a:buAutoNum type="arabicPeriod"/>
            </a:pPr>
            <a:endParaRPr lang="en-US" altLang="zh-CN" b="1" kern="0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3" indent="-160338"/>
            <a:r>
              <a:rPr lang="en-US" altLang="zh-CN" sz="1600" kern="0" dirty="0">
                <a:solidFill>
                  <a:sysClr val="windowText" lastClr="000000"/>
                </a:solidFill>
                <a:latin typeface="+mn-lt"/>
                <a:cs typeface="Times New Roman" pitchFamily="18" charset="0"/>
              </a:rPr>
              <a:t>Batch is a chunk of documents </a:t>
            </a:r>
          </a:p>
          <a:p>
            <a:pPr lvl="3" indent="-160338"/>
            <a:r>
              <a:rPr lang="en-US" altLang="zh-CN" sz="1600" kern="0" dirty="0">
                <a:solidFill>
                  <a:sysClr val="windowText" lastClr="000000"/>
                </a:solidFill>
                <a:latin typeface="+mn-lt"/>
                <a:cs typeface="Times New Roman" pitchFamily="18" charset="0"/>
              </a:rPr>
              <a:t>No order sequence inside a single batch</a:t>
            </a:r>
          </a:p>
          <a:p>
            <a:pPr lvl="3" indent="-160338"/>
            <a:r>
              <a:rPr lang="en-US" altLang="zh-CN" sz="1600" kern="0" dirty="0">
                <a:solidFill>
                  <a:sysClr val="windowText" lastClr="000000"/>
                </a:solidFill>
                <a:latin typeface="+mn-lt"/>
                <a:cs typeface="Times New Roman" pitchFamily="18" charset="0"/>
              </a:rPr>
              <a:t>Documents can be interchangeable inside a batch</a:t>
            </a:r>
          </a:p>
          <a:p>
            <a:pPr lvl="3" indent="-160338"/>
            <a:r>
              <a:rPr lang="en-US" altLang="zh-CN" sz="1600" kern="0" dirty="0">
                <a:solidFill>
                  <a:sysClr val="windowText" lastClr="000000"/>
                </a:solidFill>
                <a:latin typeface="+mn-lt"/>
                <a:cs typeface="Times New Roman" pitchFamily="18" charset="0"/>
              </a:rPr>
              <a:t>Non-trivial task to estimate batch-size</a:t>
            </a:r>
          </a:p>
          <a:p>
            <a:pPr lvl="3" indent="-160338"/>
            <a:r>
              <a:rPr lang="en-US" sz="1600" kern="0" dirty="0">
                <a:solidFill>
                  <a:sysClr val="windowText" lastClr="000000"/>
                </a:solidFill>
                <a:latin typeface="+mn-lt"/>
                <a:cs typeface="Times New Roman" pitchFamily="18" charset="0"/>
              </a:rPr>
              <a:t>Batch-wise processing needs processing each batch multiple time</a:t>
            </a:r>
          </a:p>
          <a:p>
            <a:pPr lvl="3" indent="-160338"/>
            <a:r>
              <a:rPr lang="en-US" sz="1600" kern="0" dirty="0">
                <a:solidFill>
                  <a:sysClr val="windowText" lastClr="000000"/>
                </a:solidFill>
                <a:latin typeface="+mn-lt"/>
                <a:cs typeface="Times New Roman" pitchFamily="18" charset="0"/>
              </a:rPr>
              <a:t>Online processing allows to process document by document</a:t>
            </a:r>
          </a:p>
          <a:p>
            <a:pPr lvl="3" indent="-160338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DD8B5D-14E9-47EB-B8B7-7BD02163F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28BA91-C091-4CBC-A2ED-E7B80EC8F52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Existing 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0F147E-36D3-4217-B08F-94F8C8BF526D}"/>
              </a:ext>
            </a:extLst>
          </p:cNvPr>
          <p:cNvGrpSpPr/>
          <p:nvPr/>
        </p:nvGrpSpPr>
        <p:grpSpPr>
          <a:xfrm>
            <a:off x="6012160" y="1196752"/>
            <a:ext cx="2344879" cy="1200329"/>
            <a:chOff x="4572504" y="3257083"/>
            <a:chExt cx="2437847" cy="20862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69A7E0-82F8-4C44-96AB-C48A73008A1D}"/>
                </a:ext>
              </a:extLst>
            </p:cNvPr>
            <p:cNvSpPr txBox="1"/>
            <p:nvPr/>
          </p:nvSpPr>
          <p:spPr>
            <a:xfrm>
              <a:off x="4572504" y="3257083"/>
              <a:ext cx="2437847" cy="20862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Enjoy             Dance</a:t>
              </a:r>
            </a:p>
            <a:p>
              <a:r>
                <a:rPr lang="en-US" dirty="0"/>
                <a:t>Jaggery         Tissue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Apple</a:t>
              </a:r>
              <a:r>
                <a:rPr lang="en-US" dirty="0"/>
                <a:t>             iPhone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Apple</a:t>
              </a:r>
              <a:r>
                <a:rPr lang="en-US" dirty="0"/>
                <a:t>             Food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8EB5B61-3EEE-41E2-A20E-1051158429E5}"/>
                </a:ext>
              </a:extLst>
            </p:cNvPr>
            <p:cNvCxnSpPr/>
            <p:nvPr/>
          </p:nvCxnSpPr>
          <p:spPr>
            <a:xfrm>
              <a:off x="5387161" y="3521432"/>
              <a:ext cx="3782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E6DC476-7CE0-402D-A6B3-3ABD81FC2236}"/>
                </a:ext>
              </a:extLst>
            </p:cNvPr>
            <p:cNvCxnSpPr/>
            <p:nvPr/>
          </p:nvCxnSpPr>
          <p:spPr>
            <a:xfrm>
              <a:off x="5406806" y="4522682"/>
              <a:ext cx="3782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BCBF78D-E83C-4769-85BA-D2BD75F415E0}"/>
                </a:ext>
              </a:extLst>
            </p:cNvPr>
            <p:cNvCxnSpPr/>
            <p:nvPr/>
          </p:nvCxnSpPr>
          <p:spPr>
            <a:xfrm>
              <a:off x="5435735" y="5023305"/>
              <a:ext cx="3782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E4374B-0211-4E40-BB58-4878AB348934}"/>
              </a:ext>
            </a:extLst>
          </p:cNvPr>
          <p:cNvGrpSpPr/>
          <p:nvPr/>
        </p:nvGrpSpPr>
        <p:grpSpPr>
          <a:xfrm>
            <a:off x="6879183" y="1581267"/>
            <a:ext cx="363785" cy="185294"/>
            <a:chOff x="5210208" y="5749810"/>
            <a:chExt cx="363785" cy="18529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ECA676F-5F7C-44D6-AB6A-FBA0C12EAEF7}"/>
                </a:ext>
              </a:extLst>
            </p:cNvPr>
            <p:cNvCxnSpPr/>
            <p:nvPr/>
          </p:nvCxnSpPr>
          <p:spPr>
            <a:xfrm>
              <a:off x="5210208" y="5832940"/>
              <a:ext cx="3637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8539FF-45A8-4067-A08E-E28BA2483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6968" y="5749810"/>
              <a:ext cx="225542" cy="185294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00EE6AF-F0BB-4F1C-ACE8-4B71E38BDE00}"/>
                </a:ext>
              </a:extLst>
            </p:cNvPr>
            <p:cNvCxnSpPr>
              <a:cxnSpLocks/>
            </p:cNvCxnSpPr>
            <p:nvPr/>
          </p:nvCxnSpPr>
          <p:spPr>
            <a:xfrm>
              <a:off x="5266968" y="5760265"/>
              <a:ext cx="250265" cy="174839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B8B0531-20D6-48C4-9F4B-1864CDB4CD67}"/>
              </a:ext>
            </a:extLst>
          </p:cNvPr>
          <p:cNvSpPr txBox="1"/>
          <p:nvPr/>
        </p:nvSpPr>
        <p:spPr>
          <a:xfrm>
            <a:off x="6884115" y="3085086"/>
            <a:ext cx="1261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Data Stream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8D0C18-573C-46C5-94B2-936CB664338A}"/>
              </a:ext>
            </a:extLst>
          </p:cNvPr>
          <p:cNvGrpSpPr/>
          <p:nvPr/>
        </p:nvGrpSpPr>
        <p:grpSpPr>
          <a:xfrm>
            <a:off x="6473949" y="3420627"/>
            <a:ext cx="1992371" cy="491216"/>
            <a:chOff x="5964005" y="4048097"/>
            <a:chExt cx="2926799" cy="736215"/>
          </a:xfrm>
        </p:grpSpPr>
        <p:sp>
          <p:nvSpPr>
            <p:cNvPr id="17" name="Rounded Rectangle 116">
              <a:extLst>
                <a:ext uri="{FF2B5EF4-FFF2-40B4-BE49-F238E27FC236}">
                  <a16:creationId xmlns:a16="http://schemas.microsoft.com/office/drawing/2014/main" id="{30701759-DBAE-4F63-8470-3E4F8ED7EF79}"/>
                </a:ext>
              </a:extLst>
            </p:cNvPr>
            <p:cNvSpPr/>
            <p:nvPr/>
          </p:nvSpPr>
          <p:spPr>
            <a:xfrm>
              <a:off x="6008933" y="4048097"/>
              <a:ext cx="2881871" cy="73621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	</a:t>
              </a:r>
              <a:endParaRPr lang="en-US" i="1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E05AE54-8849-417A-9552-A12FAA9A4B99}"/>
                </a:ext>
              </a:extLst>
            </p:cNvPr>
            <p:cNvGrpSpPr/>
            <p:nvPr/>
          </p:nvGrpSpPr>
          <p:grpSpPr>
            <a:xfrm>
              <a:off x="6748807" y="4174197"/>
              <a:ext cx="327151" cy="403370"/>
              <a:chOff x="1979712" y="1697325"/>
              <a:chExt cx="504056" cy="648072"/>
            </a:xfrm>
          </p:grpSpPr>
          <p:sp>
            <p:nvSpPr>
              <p:cNvPr id="19" name="Rounded Rectangle 118">
                <a:extLst>
                  <a:ext uri="{FF2B5EF4-FFF2-40B4-BE49-F238E27FC236}">
                    <a16:creationId xmlns:a16="http://schemas.microsoft.com/office/drawing/2014/main" id="{C2F7A15A-73AC-4DAE-BCA9-A294EDCF3613}"/>
                  </a:ext>
                </a:extLst>
              </p:cNvPr>
              <p:cNvSpPr/>
              <p:nvPr/>
            </p:nvSpPr>
            <p:spPr>
              <a:xfrm>
                <a:off x="1979712" y="1697325"/>
                <a:ext cx="504056" cy="6480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9C49FF6E-5973-48BF-B271-C943FDB74134}"/>
                  </a:ext>
                </a:extLst>
              </p:cNvPr>
              <p:cNvCxnSpPr/>
              <p:nvPr/>
            </p:nvCxnSpPr>
            <p:spPr>
              <a:xfrm>
                <a:off x="2087724" y="1916832"/>
                <a:ext cx="25202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2A6DC13-3554-4B8B-97DD-86BDD16F481E}"/>
                  </a:ext>
                </a:extLst>
              </p:cNvPr>
              <p:cNvCxnSpPr/>
              <p:nvPr/>
            </p:nvCxnSpPr>
            <p:spPr>
              <a:xfrm>
                <a:off x="2051720" y="1844824"/>
                <a:ext cx="36576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56DE253-A903-4270-8B22-D5D121C82F35}"/>
                  </a:ext>
                </a:extLst>
              </p:cNvPr>
              <p:cNvCxnSpPr/>
              <p:nvPr/>
            </p:nvCxnSpPr>
            <p:spPr>
              <a:xfrm>
                <a:off x="2051720" y="2060848"/>
                <a:ext cx="36576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8C78A94-8615-4D4B-B2FE-CEB4DCE2AA97}"/>
                  </a:ext>
                </a:extLst>
              </p:cNvPr>
              <p:cNvCxnSpPr/>
              <p:nvPr/>
            </p:nvCxnSpPr>
            <p:spPr>
              <a:xfrm>
                <a:off x="2123728" y="1988840"/>
                <a:ext cx="27432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ADA170E-0A76-466B-B461-E85AA74CDF0F}"/>
                  </a:ext>
                </a:extLst>
              </p:cNvPr>
              <p:cNvCxnSpPr/>
              <p:nvPr/>
            </p:nvCxnSpPr>
            <p:spPr>
              <a:xfrm>
                <a:off x="2065432" y="2132856"/>
                <a:ext cx="27432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67707F6-CDED-4CC0-8160-F28B3ADDB3CF}"/>
                  </a:ext>
                </a:extLst>
              </p:cNvPr>
              <p:cNvCxnSpPr/>
              <p:nvPr/>
            </p:nvCxnSpPr>
            <p:spPr>
              <a:xfrm>
                <a:off x="2159732" y="2204864"/>
                <a:ext cx="25202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5B99103-6488-4890-A024-CC5B57E34017}"/>
                </a:ext>
              </a:extLst>
            </p:cNvPr>
            <p:cNvGrpSpPr/>
            <p:nvPr/>
          </p:nvGrpSpPr>
          <p:grpSpPr>
            <a:xfrm>
              <a:off x="7159535" y="4172865"/>
              <a:ext cx="327151" cy="403370"/>
              <a:chOff x="1979712" y="1697325"/>
              <a:chExt cx="504056" cy="648072"/>
            </a:xfrm>
          </p:grpSpPr>
          <p:sp>
            <p:nvSpPr>
              <p:cNvPr id="27" name="Rounded Rectangle 126">
                <a:extLst>
                  <a:ext uri="{FF2B5EF4-FFF2-40B4-BE49-F238E27FC236}">
                    <a16:creationId xmlns:a16="http://schemas.microsoft.com/office/drawing/2014/main" id="{5BFEE52E-6C40-418F-B484-4FDA81FBF2FF}"/>
                  </a:ext>
                </a:extLst>
              </p:cNvPr>
              <p:cNvSpPr/>
              <p:nvPr/>
            </p:nvSpPr>
            <p:spPr>
              <a:xfrm>
                <a:off x="1979712" y="1697325"/>
                <a:ext cx="504056" cy="6480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1BF3FC9-BB21-42C6-84D9-AC6BD9051EC7}"/>
                  </a:ext>
                </a:extLst>
              </p:cNvPr>
              <p:cNvCxnSpPr/>
              <p:nvPr/>
            </p:nvCxnSpPr>
            <p:spPr>
              <a:xfrm>
                <a:off x="2087724" y="1916832"/>
                <a:ext cx="25202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6CAF88D-BFF2-4413-B09F-8B7F68004422}"/>
                  </a:ext>
                </a:extLst>
              </p:cNvPr>
              <p:cNvCxnSpPr/>
              <p:nvPr/>
            </p:nvCxnSpPr>
            <p:spPr>
              <a:xfrm>
                <a:off x="2051720" y="1844824"/>
                <a:ext cx="36576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7348410-A236-4738-9456-8DCC29592164}"/>
                  </a:ext>
                </a:extLst>
              </p:cNvPr>
              <p:cNvCxnSpPr/>
              <p:nvPr/>
            </p:nvCxnSpPr>
            <p:spPr>
              <a:xfrm>
                <a:off x="2051720" y="2060848"/>
                <a:ext cx="36576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89A4607-FE1C-4C10-88B3-D40E4DCF5263}"/>
                  </a:ext>
                </a:extLst>
              </p:cNvPr>
              <p:cNvCxnSpPr/>
              <p:nvPr/>
            </p:nvCxnSpPr>
            <p:spPr>
              <a:xfrm>
                <a:off x="2123728" y="1988840"/>
                <a:ext cx="27432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672F222-1311-46C7-81AC-98308333D92D}"/>
                  </a:ext>
                </a:extLst>
              </p:cNvPr>
              <p:cNvCxnSpPr/>
              <p:nvPr/>
            </p:nvCxnSpPr>
            <p:spPr>
              <a:xfrm>
                <a:off x="2065432" y="2132856"/>
                <a:ext cx="27432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9F4AC79-95D2-43C0-95A5-8EA8B34C023D}"/>
                  </a:ext>
                </a:extLst>
              </p:cNvPr>
              <p:cNvCxnSpPr/>
              <p:nvPr/>
            </p:nvCxnSpPr>
            <p:spPr>
              <a:xfrm>
                <a:off x="2159732" y="2204864"/>
                <a:ext cx="25202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4173B89-FF15-4860-9F59-E27944391216}"/>
                </a:ext>
              </a:extLst>
            </p:cNvPr>
            <p:cNvGrpSpPr/>
            <p:nvPr/>
          </p:nvGrpSpPr>
          <p:grpSpPr>
            <a:xfrm>
              <a:off x="7578804" y="4185256"/>
              <a:ext cx="327151" cy="403370"/>
              <a:chOff x="1979712" y="1697325"/>
              <a:chExt cx="504056" cy="648072"/>
            </a:xfrm>
          </p:grpSpPr>
          <p:sp>
            <p:nvSpPr>
              <p:cNvPr id="35" name="Rounded Rectangle 134">
                <a:extLst>
                  <a:ext uri="{FF2B5EF4-FFF2-40B4-BE49-F238E27FC236}">
                    <a16:creationId xmlns:a16="http://schemas.microsoft.com/office/drawing/2014/main" id="{8FA89666-BF58-4A13-A0EB-4FE4F10A41FD}"/>
                  </a:ext>
                </a:extLst>
              </p:cNvPr>
              <p:cNvSpPr/>
              <p:nvPr/>
            </p:nvSpPr>
            <p:spPr>
              <a:xfrm>
                <a:off x="1979712" y="1697325"/>
                <a:ext cx="504056" cy="6480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E26AD90-6502-4450-8ED3-B9FEEEEB99DE}"/>
                  </a:ext>
                </a:extLst>
              </p:cNvPr>
              <p:cNvCxnSpPr/>
              <p:nvPr/>
            </p:nvCxnSpPr>
            <p:spPr>
              <a:xfrm>
                <a:off x="2087724" y="1916832"/>
                <a:ext cx="25202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E4905DD-F2A1-4B00-9886-90A3889B70B7}"/>
                  </a:ext>
                </a:extLst>
              </p:cNvPr>
              <p:cNvCxnSpPr/>
              <p:nvPr/>
            </p:nvCxnSpPr>
            <p:spPr>
              <a:xfrm>
                <a:off x="2051720" y="1844824"/>
                <a:ext cx="36576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E6EED5F-CD8F-4A0E-9AB9-9A02039C4DE4}"/>
                  </a:ext>
                </a:extLst>
              </p:cNvPr>
              <p:cNvCxnSpPr/>
              <p:nvPr/>
            </p:nvCxnSpPr>
            <p:spPr>
              <a:xfrm>
                <a:off x="2051720" y="2060848"/>
                <a:ext cx="36576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6A9C86E-355B-4438-9E4F-24D29E553653}"/>
                  </a:ext>
                </a:extLst>
              </p:cNvPr>
              <p:cNvCxnSpPr/>
              <p:nvPr/>
            </p:nvCxnSpPr>
            <p:spPr>
              <a:xfrm>
                <a:off x="2123728" y="1988840"/>
                <a:ext cx="27432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F40ED32-C6BD-4D7C-9766-8CADD5C94B15}"/>
                  </a:ext>
                </a:extLst>
              </p:cNvPr>
              <p:cNvCxnSpPr/>
              <p:nvPr/>
            </p:nvCxnSpPr>
            <p:spPr>
              <a:xfrm>
                <a:off x="2065432" y="2132856"/>
                <a:ext cx="27432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B2D1918-DBE8-411F-BFAF-B37EE5B8FCC3}"/>
                  </a:ext>
                </a:extLst>
              </p:cNvPr>
              <p:cNvCxnSpPr/>
              <p:nvPr/>
            </p:nvCxnSpPr>
            <p:spPr>
              <a:xfrm>
                <a:off x="2159732" y="2204864"/>
                <a:ext cx="25202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8B9065F-899E-474C-805E-C912DC71A204}"/>
                </a:ext>
              </a:extLst>
            </p:cNvPr>
            <p:cNvGrpSpPr/>
            <p:nvPr/>
          </p:nvGrpSpPr>
          <p:grpSpPr>
            <a:xfrm>
              <a:off x="7996785" y="4195620"/>
              <a:ext cx="327151" cy="403370"/>
              <a:chOff x="1979712" y="1697325"/>
              <a:chExt cx="504056" cy="648072"/>
            </a:xfrm>
          </p:grpSpPr>
          <p:sp>
            <p:nvSpPr>
              <p:cNvPr id="43" name="Rounded Rectangle 142">
                <a:extLst>
                  <a:ext uri="{FF2B5EF4-FFF2-40B4-BE49-F238E27FC236}">
                    <a16:creationId xmlns:a16="http://schemas.microsoft.com/office/drawing/2014/main" id="{51C08F0A-A204-44D5-BDC9-78393CB7D23E}"/>
                  </a:ext>
                </a:extLst>
              </p:cNvPr>
              <p:cNvSpPr/>
              <p:nvPr/>
            </p:nvSpPr>
            <p:spPr>
              <a:xfrm>
                <a:off x="1979712" y="1697325"/>
                <a:ext cx="504056" cy="6480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C936A66-36C2-485A-A372-41E4D3C9D09B}"/>
                  </a:ext>
                </a:extLst>
              </p:cNvPr>
              <p:cNvCxnSpPr/>
              <p:nvPr/>
            </p:nvCxnSpPr>
            <p:spPr>
              <a:xfrm>
                <a:off x="2087724" y="1916832"/>
                <a:ext cx="25202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60E7953-EC57-4434-9F69-E70AA483B454}"/>
                  </a:ext>
                </a:extLst>
              </p:cNvPr>
              <p:cNvCxnSpPr/>
              <p:nvPr/>
            </p:nvCxnSpPr>
            <p:spPr>
              <a:xfrm>
                <a:off x="2051720" y="1844824"/>
                <a:ext cx="36576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8A0A2C2-C5FB-43C5-8C1E-CD37251BB858}"/>
                  </a:ext>
                </a:extLst>
              </p:cNvPr>
              <p:cNvCxnSpPr/>
              <p:nvPr/>
            </p:nvCxnSpPr>
            <p:spPr>
              <a:xfrm>
                <a:off x="2051720" y="2060848"/>
                <a:ext cx="36576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E9EB1AB-EEB9-4AC1-BFBF-32E7AFD0998B}"/>
                  </a:ext>
                </a:extLst>
              </p:cNvPr>
              <p:cNvCxnSpPr/>
              <p:nvPr/>
            </p:nvCxnSpPr>
            <p:spPr>
              <a:xfrm>
                <a:off x="2123728" y="1988840"/>
                <a:ext cx="27432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6D735AF-04C0-456F-BAE0-E7AD020C368F}"/>
                  </a:ext>
                </a:extLst>
              </p:cNvPr>
              <p:cNvCxnSpPr/>
              <p:nvPr/>
            </p:nvCxnSpPr>
            <p:spPr>
              <a:xfrm>
                <a:off x="2065432" y="2132856"/>
                <a:ext cx="27432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457B98E-C4D0-4E69-9E8C-B16A2E781799}"/>
                  </a:ext>
                </a:extLst>
              </p:cNvPr>
              <p:cNvCxnSpPr/>
              <p:nvPr/>
            </p:nvCxnSpPr>
            <p:spPr>
              <a:xfrm>
                <a:off x="2159732" y="2204864"/>
                <a:ext cx="25202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318E647-B751-4DB6-B144-703DDC221464}"/>
                </a:ext>
              </a:extLst>
            </p:cNvPr>
            <p:cNvGrpSpPr/>
            <p:nvPr/>
          </p:nvGrpSpPr>
          <p:grpSpPr>
            <a:xfrm>
              <a:off x="8419216" y="4199921"/>
              <a:ext cx="327151" cy="403370"/>
              <a:chOff x="1979712" y="1697325"/>
              <a:chExt cx="504056" cy="648072"/>
            </a:xfrm>
          </p:grpSpPr>
          <p:sp>
            <p:nvSpPr>
              <p:cNvPr id="51" name="Rounded Rectangle 150">
                <a:extLst>
                  <a:ext uri="{FF2B5EF4-FFF2-40B4-BE49-F238E27FC236}">
                    <a16:creationId xmlns:a16="http://schemas.microsoft.com/office/drawing/2014/main" id="{05B9F9BE-A6C5-4AF7-BB11-E2804850329A}"/>
                  </a:ext>
                </a:extLst>
              </p:cNvPr>
              <p:cNvSpPr/>
              <p:nvPr/>
            </p:nvSpPr>
            <p:spPr>
              <a:xfrm>
                <a:off x="1979712" y="1697325"/>
                <a:ext cx="504056" cy="6480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D66D4C2-7494-483D-9E01-BE9DCFC70EF8}"/>
                  </a:ext>
                </a:extLst>
              </p:cNvPr>
              <p:cNvCxnSpPr/>
              <p:nvPr/>
            </p:nvCxnSpPr>
            <p:spPr>
              <a:xfrm>
                <a:off x="2087724" y="1916832"/>
                <a:ext cx="25202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50AE2F8-2D47-4D91-9AB9-AD46514FCA4E}"/>
                  </a:ext>
                </a:extLst>
              </p:cNvPr>
              <p:cNvCxnSpPr/>
              <p:nvPr/>
            </p:nvCxnSpPr>
            <p:spPr>
              <a:xfrm>
                <a:off x="2051720" y="1844824"/>
                <a:ext cx="36576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2D89735-318A-4A54-8C24-30380B8A87D6}"/>
                  </a:ext>
                </a:extLst>
              </p:cNvPr>
              <p:cNvCxnSpPr/>
              <p:nvPr/>
            </p:nvCxnSpPr>
            <p:spPr>
              <a:xfrm>
                <a:off x="2051720" y="2060848"/>
                <a:ext cx="36576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1003E31-B4E0-4AA1-89EC-0DBC736BC2B3}"/>
                  </a:ext>
                </a:extLst>
              </p:cNvPr>
              <p:cNvCxnSpPr/>
              <p:nvPr/>
            </p:nvCxnSpPr>
            <p:spPr>
              <a:xfrm>
                <a:off x="2123728" y="1988840"/>
                <a:ext cx="27432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B9E5424-F4E5-4B2D-9AF4-78A97267300E}"/>
                  </a:ext>
                </a:extLst>
              </p:cNvPr>
              <p:cNvCxnSpPr/>
              <p:nvPr/>
            </p:nvCxnSpPr>
            <p:spPr>
              <a:xfrm>
                <a:off x="2065432" y="2132856"/>
                <a:ext cx="27432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B52C5BF-FAD4-4841-9617-4872EEA95567}"/>
                  </a:ext>
                </a:extLst>
              </p:cNvPr>
              <p:cNvCxnSpPr/>
              <p:nvPr/>
            </p:nvCxnSpPr>
            <p:spPr>
              <a:xfrm>
                <a:off x="2159732" y="2204864"/>
                <a:ext cx="25202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D65424E-FBC8-4C1B-8FEE-5D14789E04FC}"/>
                    </a:ext>
                  </a:extLst>
                </p:cNvPr>
                <p:cNvSpPr txBox="1"/>
                <p:nvPr/>
              </p:nvSpPr>
              <p:spPr>
                <a:xfrm>
                  <a:off x="5964005" y="4150531"/>
                  <a:ext cx="472802" cy="5996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D65424E-FBC8-4C1B-8FEE-5D14789E0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4005" y="4150531"/>
                  <a:ext cx="472802" cy="599669"/>
                </a:xfrm>
                <a:prstGeom prst="rect">
                  <a:avLst/>
                </a:prstGeom>
                <a:blipFill>
                  <a:blip r:embed="rId2"/>
                  <a:stretch>
                    <a:fillRect r="-169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FDFF3D7-ACC3-4881-B939-4734AB924356}"/>
                    </a:ext>
                  </a:extLst>
                </p:cNvPr>
                <p:cNvSpPr txBox="1"/>
                <p:nvPr/>
              </p:nvSpPr>
              <p:spPr>
                <a:xfrm>
                  <a:off x="6277451" y="4172864"/>
                  <a:ext cx="489372" cy="4612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3FDFF3D7-ACC3-4881-B939-4734AB9243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7451" y="4172864"/>
                  <a:ext cx="489372" cy="4612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1C9CB29-F0F5-42C6-A0B8-53316D950FAE}"/>
              </a:ext>
            </a:extLst>
          </p:cNvPr>
          <p:cNvCxnSpPr>
            <a:cxnSpLocks/>
          </p:cNvCxnSpPr>
          <p:nvPr/>
        </p:nvCxnSpPr>
        <p:spPr>
          <a:xfrm>
            <a:off x="7481203" y="3911843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7D97D17-DB06-4F92-8657-E90A9328793B}"/>
              </a:ext>
            </a:extLst>
          </p:cNvPr>
          <p:cNvGrpSpPr/>
          <p:nvPr/>
        </p:nvGrpSpPr>
        <p:grpSpPr>
          <a:xfrm>
            <a:off x="7071819" y="4290072"/>
            <a:ext cx="829980" cy="266385"/>
            <a:chOff x="6642637" y="4279154"/>
            <a:chExt cx="994189" cy="641762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BF6887DC-BEB1-4B68-8A6C-27092CD48DEF}"/>
                </a:ext>
              </a:extLst>
            </p:cNvPr>
            <p:cNvSpPr/>
            <p:nvPr/>
          </p:nvSpPr>
          <p:spPr>
            <a:xfrm>
              <a:off x="6642637" y="4279154"/>
              <a:ext cx="994189" cy="641762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41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E6F79B4-1304-4432-970F-73ED1C3017C9}"/>
                </a:ext>
              </a:extLst>
            </p:cNvPr>
            <p:cNvCxnSpPr>
              <a:cxnSpLocks/>
            </p:cNvCxnSpPr>
            <p:nvPr/>
          </p:nvCxnSpPr>
          <p:spPr>
            <a:xfrm>
              <a:off x="6963905" y="4279154"/>
              <a:ext cx="0" cy="641762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699C219-229A-477D-803F-61C63912E69E}"/>
                </a:ext>
              </a:extLst>
            </p:cNvPr>
            <p:cNvCxnSpPr>
              <a:cxnSpLocks/>
            </p:cNvCxnSpPr>
            <p:nvPr/>
          </p:nvCxnSpPr>
          <p:spPr>
            <a:xfrm>
              <a:off x="7288711" y="4279154"/>
              <a:ext cx="0" cy="641762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884886F-F1C7-40FB-ADF6-B4C51D472DF3}"/>
                </a:ext>
              </a:extLst>
            </p:cNvPr>
            <p:cNvSpPr/>
            <p:nvPr/>
          </p:nvSpPr>
          <p:spPr>
            <a:xfrm>
              <a:off x="6734921" y="4562766"/>
              <a:ext cx="172698" cy="1151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41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FF1910F-63F5-4794-BE45-87FBB30E39DE}"/>
                </a:ext>
              </a:extLst>
            </p:cNvPr>
            <p:cNvSpPr/>
            <p:nvPr/>
          </p:nvSpPr>
          <p:spPr>
            <a:xfrm>
              <a:off x="7055893" y="4574946"/>
              <a:ext cx="172698" cy="1151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41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8D1F3CC-48D5-4CE2-833D-E0A4E126EAED}"/>
                </a:ext>
              </a:extLst>
            </p:cNvPr>
            <p:cNvSpPr/>
            <p:nvPr/>
          </p:nvSpPr>
          <p:spPr>
            <a:xfrm>
              <a:off x="7367832" y="4562766"/>
              <a:ext cx="172698" cy="11513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41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36B2011-B3DE-4045-B630-31C3003310DA}"/>
                  </a:ext>
                </a:extLst>
              </p:cNvPr>
              <p:cNvSpPr txBox="1"/>
              <p:nvPr/>
            </p:nvSpPr>
            <p:spPr>
              <a:xfrm>
                <a:off x="7832149" y="4235456"/>
                <a:ext cx="662005" cy="375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41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sz="1841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sz="1841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</m:oMath>
                  </m:oMathPara>
                </a14:m>
                <a:endParaRPr lang="en-US" sz="184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36B2011-B3DE-4045-B630-31C300331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149" y="4235456"/>
                <a:ext cx="662005" cy="375616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8A0341FF-5812-4B60-A6EC-E1747A63CAF5}"/>
              </a:ext>
            </a:extLst>
          </p:cNvPr>
          <p:cNvSpPr txBox="1"/>
          <p:nvPr/>
        </p:nvSpPr>
        <p:spPr>
          <a:xfrm>
            <a:off x="8269523" y="4170079"/>
            <a:ext cx="900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Fixed batch size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952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1EE3FF-E3DF-4CBA-84D7-875470ED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7ACA3F-5CB1-46E8-B04C-1C858CDAFF8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Proposed Graphic Model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70CB876-D100-49B8-9259-771DA7227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940117"/>
            <a:ext cx="2378458" cy="3585227"/>
          </a:xfrm>
          <a:prstGeom prst="rect">
            <a:avLst/>
          </a:prstGeom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F8E8B70E-D279-4EB9-B0B7-E94AC64B1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974" y="4406807"/>
            <a:ext cx="1612359" cy="701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3D3E6D-D259-49F6-A93F-4F06730026A6}"/>
              </a:ext>
            </a:extLst>
          </p:cNvPr>
          <p:cNvSpPr txBox="1"/>
          <p:nvPr/>
        </p:nvSpPr>
        <p:spPr>
          <a:xfrm>
            <a:off x="4790439" y="4489072"/>
            <a:ext cx="2567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Co-occurrence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A593B5-C1D2-4D07-A490-FBA63A6098EA}"/>
              </a:ext>
            </a:extLst>
          </p:cNvPr>
          <p:cNvCxnSpPr>
            <a:cxnSpLocks/>
          </p:cNvCxnSpPr>
          <p:nvPr/>
        </p:nvCxnSpPr>
        <p:spPr>
          <a:xfrm>
            <a:off x="2124336" y="4858404"/>
            <a:ext cx="1017638" cy="49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0B059A-A60A-4F96-B5BE-B26F9140CDE7}"/>
                  </a:ext>
                </a:extLst>
              </p:cNvPr>
              <p:cNvSpPr txBox="1"/>
              <p:nvPr/>
            </p:nvSpPr>
            <p:spPr>
              <a:xfrm>
                <a:off x="204442" y="912161"/>
                <a:ext cx="8616030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52450" lvl="1" indent="-457200">
                  <a:buFont typeface="Wingdings" panose="05000000000000000000" pitchFamily="2" charset="2"/>
                  <a:buChar char="Ø"/>
                </a:pPr>
                <a:r>
                  <a:rPr lang="en-US" altLang="zh-CN" sz="2400" b="1" kern="0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  <a:cs typeface="Times New Roman" pitchFamily="18" charset="0"/>
                  </a:rPr>
                  <a:t>Solving Feature Relevance</a:t>
                </a:r>
              </a:p>
              <a:p>
                <a:pPr marL="95250" lvl="1"/>
                <a:endParaRPr lang="en-US" altLang="zh-CN" b="1" kern="0" dirty="0">
                  <a:solidFill>
                    <a:schemeClr val="accent2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Introduce </a:t>
                </a:r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</a:rPr>
                  <a:t>term co-occurrence matrix</a:t>
                </a:r>
                <a:r>
                  <a:rPr lang="en-US" dirty="0"/>
                  <a:t> into Dirichlet multinomial model</a:t>
                </a:r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 value is term frequency ratio with other term of same document</a:t>
                </a:r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term frequency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in document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  </a:t>
                </a:r>
                <a:r>
                  <a:rPr lang="en-US" dirty="0"/>
                  <a:t>represents cluster 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009650" lvl="2" indent="-457200">
                  <a:buFont typeface="+mj-lt"/>
                  <a:buAutoNum type="arabicPeriod"/>
                </a:pPr>
                <a:endParaRPr lang="en-US" altLang="zh-CN" b="1" kern="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0B059A-A60A-4F96-B5BE-B26F9140C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42" y="912161"/>
                <a:ext cx="8616030" cy="2677656"/>
              </a:xfrm>
              <a:prstGeom prst="rect">
                <a:avLst/>
              </a:prstGeom>
              <a:blipFill>
                <a:blip r:embed="rId4"/>
                <a:stretch>
                  <a:fillRect t="-1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DE87B2-A4CC-4452-9855-995D9B3C0701}"/>
                  </a:ext>
                </a:extLst>
              </p:cNvPr>
              <p:cNvSpPr txBox="1"/>
              <p:nvPr/>
            </p:nvSpPr>
            <p:spPr>
              <a:xfrm>
                <a:off x="4355976" y="5368110"/>
                <a:ext cx="3816424" cy="1128066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/>
                      </a:rPr>
                      <m:t>𝑐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US" sz="1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grow m:val="on"/>
                            <m:supHide m:val="on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400" i="1">
                                <a:latin typeface="Cambria Math"/>
                              </a:rPr>
                              <m:t>⊆</m:t>
                            </m:r>
                            <m:r>
                              <a:rPr lang="en-US" sz="1400" i="1">
                                <a:latin typeface="Cambria Math"/>
                              </a:rPr>
                              <m:t>𝑧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b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undOvr"/>
                            <m:grow m:val="on"/>
                            <m:supHide m:val="on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400" i="1">
                                <a:latin typeface="Cambria Math"/>
                              </a:rPr>
                              <m:t>⊆</m:t>
                            </m:r>
                            <m:r>
                              <a:rPr lang="en-US" sz="1400" i="1">
                                <a:latin typeface="Cambria Math"/>
                              </a:rPr>
                              <m:t>𝑧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bSup>
                          </m:e>
                        </m:nary>
                        <m:r>
                          <a:rPr lang="en-US" sz="1400" i="1">
                            <a:latin typeface="Cambria Math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grow m:val="on"/>
                            <m:supHide m:val="on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1400" i="1">
                                <a:latin typeface="Cambria Math"/>
                              </a:rPr>
                              <m:t>⊆</m:t>
                            </m:r>
                            <m:r>
                              <a:rPr lang="en-US" sz="1400" i="1">
                                <a:latin typeface="Cambria Math"/>
                              </a:rPr>
                              <m:t>𝑧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  <m:sup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r>
                  <a:rPr lang="en-US" sz="1400" i="1" dirty="0">
                    <a:latin typeface="Cambria Math"/>
                  </a:rPr>
                  <a:t>   s.t. 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sz="1400" i="1">
                        <a:latin typeface="Cambria Math"/>
                      </a:rPr>
                      <m:t>)∈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/>
                          </a:rPr>
                          <m:t>𝑑</m:t>
                        </m:r>
                      </m:e>
                      <m:sup>
                        <m:r>
                          <a:rPr lang="en-US" sz="1400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en-US" sz="1400" dirty="0"/>
              </a:p>
              <a:p>
                <a:endParaRPr lang="en-US" sz="1400" i="1" dirty="0">
                  <a:latin typeface="Cambria Math"/>
                </a:endParaRPr>
              </a:p>
              <a:p>
                <a:endParaRPr lang="en-US" sz="1400" i="1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7DE87B2-A4CC-4452-9855-995D9B3C0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5368110"/>
                <a:ext cx="3816424" cy="11280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115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1EE3FF-E3DF-4CBA-84D7-875470ED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7ACA3F-5CB1-46E8-B04C-1C858CDAFF8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Proposed Graphic Model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70CB876-D100-49B8-9259-771DA7227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940117"/>
            <a:ext cx="2378458" cy="3585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AA3FD7-4F72-4986-9864-611E9136DE86}"/>
                  </a:ext>
                </a:extLst>
              </p:cNvPr>
              <p:cNvSpPr/>
              <p:nvPr/>
            </p:nvSpPr>
            <p:spPr>
              <a:xfrm>
                <a:off x="2515696" y="5267505"/>
                <a:ext cx="4536504" cy="897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∏"/>
                                  <m:limLoc m:val="undOvr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∏"/>
                                      <m:limLoc m:val="undOvr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600" i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p>
                                      </m:sSubSup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sz="1600" i="0">
                                              <a:latin typeface="Cambria Math" panose="02040503050406030204" pitchFamily="18" charset="0"/>
                                            </a:rPr>
                                            <m:t>,¬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sup>
                                      </m:sSubSup>
                                      <m:r>
                                        <a:rPr lang="en-US" sz="1600" b="0" i="1" smtClean="0">
                                          <a:latin typeface="Cambria Math"/>
                                        </a:rPr>
                                        <m:t>.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𝐼𝐶𝐹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r>
                                        <a:rPr lang="en-US" sz="16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en-US" sz="16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16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nary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∏"/>
                                  <m:limLoc m:val="undOvr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/>
                                  </m:sSubSup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sz="1600" i="0">
                                          <a:latin typeface="Cambria Math" panose="02040503050406030204" pitchFamily="18" charset="0"/>
                                        </a:rPr>
                                        <m:t>,¬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AA3FD7-4F72-4986-9864-611E9136D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696" y="5267505"/>
                <a:ext cx="4536504" cy="897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4A1CED-CB8B-466A-B6FA-FA42A3895049}"/>
                  </a:ext>
                </a:extLst>
              </p:cNvPr>
              <p:cNvSpPr txBox="1"/>
              <p:nvPr/>
            </p:nvSpPr>
            <p:spPr>
              <a:xfrm>
                <a:off x="2584196" y="4858404"/>
                <a:ext cx="57606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0" smtClean="0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F4A1CED-CB8B-466A-B6FA-FA42A3895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196" y="4858404"/>
                <a:ext cx="576063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074D8CB-BBCC-4064-9CB8-EA6190A75E50}"/>
              </a:ext>
            </a:extLst>
          </p:cNvPr>
          <p:cNvSpPr txBox="1"/>
          <p:nvPr/>
        </p:nvSpPr>
        <p:spPr>
          <a:xfrm>
            <a:off x="6479139" y="5531744"/>
            <a:ext cx="2567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Cluster Document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0B059A-A60A-4F96-B5BE-B26F9140CDE7}"/>
                  </a:ext>
                </a:extLst>
              </p:cNvPr>
              <p:cNvSpPr txBox="1"/>
              <p:nvPr/>
            </p:nvSpPr>
            <p:spPr>
              <a:xfrm>
                <a:off x="204442" y="912161"/>
                <a:ext cx="8616030" cy="31034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52450" lvl="1" indent="-457200">
                  <a:buFont typeface="Wingdings" panose="05000000000000000000" pitchFamily="2" charset="2"/>
                  <a:buChar char="Ø"/>
                </a:pPr>
                <a:r>
                  <a:rPr lang="en-US" altLang="zh-CN" sz="2400" b="1" kern="0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  <a:cs typeface="Times New Roman" pitchFamily="18" charset="0"/>
                  </a:rPr>
                  <a:t>Term Importance</a:t>
                </a:r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Term weight may change over stream</a:t>
                </a:r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Very high frequent words exist in every topic do not reflect their importance</a:t>
                </a:r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Inverse cluster frequency (ICF)</a:t>
                </a:r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 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: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1600" dirty="0"/>
                  <a:t># of docs in cluster</a:t>
                </a:r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: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active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documents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1600" dirty="0"/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sz="16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</m:sSubSup>
                    <m:r>
                      <a:rPr lang="en-US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term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occurrence</m:t>
                    </m:r>
                  </m:oMath>
                </a14:m>
                <a:endParaRPr lang="en-US" sz="1600" dirty="0"/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009650" lvl="2" indent="-457200">
                  <a:buFont typeface="+mj-lt"/>
                  <a:buAutoNum type="arabicPeriod"/>
                </a:pPr>
                <a:endParaRPr lang="en-US" altLang="zh-CN" b="1" kern="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0B059A-A60A-4F96-B5BE-B26F9140C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42" y="912161"/>
                <a:ext cx="8616030" cy="3103414"/>
              </a:xfrm>
              <a:prstGeom prst="rect">
                <a:avLst/>
              </a:prstGeom>
              <a:blipFill>
                <a:blip r:embed="rId5"/>
                <a:stretch>
                  <a:fillRect t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C80516-E3D5-45B9-9662-A4D59E7D8CB1}"/>
                  </a:ext>
                </a:extLst>
              </p:cNvPr>
              <p:cNvSpPr txBox="1"/>
              <p:nvPr/>
            </p:nvSpPr>
            <p:spPr>
              <a:xfrm>
                <a:off x="4083090" y="3790741"/>
                <a:ext cx="2933816" cy="9419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𝐼𝐶𝐹</m:t>
                      </m:r>
                      <m:r>
                        <a:rPr lang="en-US" i="1" smtClean="0">
                          <a:latin typeface="Cambria Math"/>
                        </a:rPr>
                        <m:t>(</m:t>
                      </m:r>
                      <m:r>
                        <a:rPr lang="en-US" i="1" smtClean="0">
                          <a:latin typeface="Cambria Math"/>
                        </a:rPr>
                        <m:t>𝑤</m:t>
                      </m:r>
                      <m:r>
                        <a:rPr lang="en-US" i="1" smtClean="0">
                          <a:latin typeface="Cambria Math"/>
                        </a:rPr>
                        <m:t>∈</m:t>
                      </m:r>
                      <m:r>
                        <a:rPr lang="en-US" i="1" smtClean="0">
                          <a:latin typeface="Cambria Math"/>
                        </a:rPr>
                        <m:t>𝑑</m:t>
                      </m:r>
                      <m:r>
                        <a:rPr lang="en-US" i="1" smtClean="0">
                          <a:latin typeface="Cambria Math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log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|</m:t>
                          </m:r>
                          <m:r>
                            <a:rPr lang="en-US" i="1">
                              <a:latin typeface="Cambria Math"/>
                            </a:rPr>
                            <m:t>𝑍</m:t>
                          </m:r>
                          <m:r>
                            <a:rPr lang="en-US" i="1">
                              <a:latin typeface="Cambria Math"/>
                            </a:rPr>
                            <m:t>|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|</m:t>
                          </m:r>
                          <m:r>
                            <a:rPr lang="en-US" i="1">
                              <a:latin typeface="Cambria Math"/>
                            </a:rPr>
                            <m:t>𝑤</m:t>
                          </m:r>
                          <m:r>
                            <a:rPr lang="en-US" i="1">
                              <a:latin typeface="Cambria Math"/>
                            </a:rPr>
                            <m:t>𝜖</m:t>
                          </m:r>
                          <m:r>
                            <a:rPr lang="en-US" i="1">
                              <a:latin typeface="Cambria Math"/>
                            </a:rPr>
                            <m:t>𝑍</m:t>
                          </m:r>
                          <m:r>
                            <a:rPr lang="en-US" i="1">
                              <a:latin typeface="Cambria Math"/>
                            </a:rPr>
                            <m:t>|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8C80516-E3D5-45B9-9662-A4D59E7D8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090" y="3790741"/>
                <a:ext cx="2933816" cy="9419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3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  <a:p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5E17305-EF8D-44E2-8B28-D65B73E83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52736"/>
            <a:ext cx="8496944" cy="5281414"/>
          </a:xfrm>
        </p:spPr>
        <p:txBody>
          <a:bodyPr anchor="ctr">
            <a:noAutofit/>
          </a:bodyPr>
          <a:lstStyle/>
          <a:p>
            <a:pPr marL="566928" indent="-457200">
              <a:buClr>
                <a:schemeClr val="tx1"/>
              </a:buClr>
              <a:buSzPct val="101000"/>
              <a:buFont typeface="+mj-lt"/>
              <a:buAutoNum type="arabicPeriod"/>
              <a:defRPr/>
            </a:pPr>
            <a:r>
              <a:rPr lang="de-DE" altLang="zh-CN" dirty="0"/>
              <a:t>Overview of Research Work</a:t>
            </a:r>
            <a:endParaRPr lang="de-DE" altLang="zh-CN" b="1" dirty="0"/>
          </a:p>
          <a:p>
            <a:pPr marL="216091" lvl="1" indent="0">
              <a:buClr>
                <a:schemeClr val="tx1"/>
              </a:buClr>
              <a:buSzPct val="101000"/>
              <a:buNone/>
              <a:defRPr/>
            </a:pPr>
            <a:endParaRPr lang="de-DE" altLang="zh-CN" b="1" dirty="0"/>
          </a:p>
          <a:p>
            <a:pPr marL="566928" indent="-457200">
              <a:buClr>
                <a:schemeClr val="tx1"/>
              </a:buClr>
              <a:buSzPct val="101000"/>
              <a:buFont typeface="+mj-lt"/>
              <a:buAutoNum type="arabicPeriod"/>
              <a:defRPr/>
            </a:pPr>
            <a:r>
              <a:rPr lang="de-DE" altLang="zh-CN" b="1" dirty="0"/>
              <a:t>Evolving Text Streams Mining</a:t>
            </a:r>
          </a:p>
          <a:p>
            <a:pPr marL="673291" lvl="2" indent="-457200">
              <a:buClr>
                <a:schemeClr val="tx1"/>
              </a:buClr>
              <a:buSzPct val="101000"/>
              <a:buFont typeface="Wingdings" panose="05000000000000000000" pitchFamily="2" charset="2"/>
              <a:buChar char="§"/>
              <a:defRPr/>
            </a:pPr>
            <a:r>
              <a:rPr lang="de-DE" altLang="zh-CN" sz="2000" dirty="0">
                <a:latin typeface="+mn-lt"/>
              </a:rPr>
              <a:t>Research background</a:t>
            </a:r>
          </a:p>
          <a:p>
            <a:pPr marL="673291" lvl="2" indent="-457200">
              <a:buClr>
                <a:schemeClr val="tx1"/>
              </a:buClr>
              <a:buSzPct val="101000"/>
              <a:buFont typeface="Wingdings" panose="05000000000000000000" pitchFamily="2" charset="2"/>
              <a:buChar char="§"/>
              <a:defRPr/>
            </a:pPr>
            <a:r>
              <a:rPr lang="de-DE" altLang="zh-CN" sz="1800" dirty="0">
                <a:latin typeface="+mn-lt"/>
              </a:rPr>
              <a:t>Online Semantic-enhanced Dirichlet Model</a:t>
            </a:r>
          </a:p>
          <a:p>
            <a:pPr marL="673291" lvl="2" indent="-457200">
              <a:buClr>
                <a:schemeClr val="tx1"/>
              </a:buClr>
              <a:buSzPct val="101000"/>
              <a:buFont typeface="Wingdings" panose="05000000000000000000" pitchFamily="2" charset="2"/>
              <a:buChar char="§"/>
              <a:defRPr/>
            </a:pPr>
            <a:r>
              <a:rPr lang="de-DE" altLang="zh-CN" sz="1800" dirty="0">
                <a:latin typeface="+mn-lt"/>
              </a:rPr>
              <a:t>Online Graphical Model of Evolving Text Streams</a:t>
            </a:r>
          </a:p>
          <a:p>
            <a:pPr marL="566928" indent="-457200">
              <a:buClr>
                <a:schemeClr val="tx1"/>
              </a:buClr>
              <a:buSzPct val="101000"/>
              <a:buFont typeface="+mj-lt"/>
              <a:buAutoNum type="arabicPeriod"/>
              <a:defRPr/>
            </a:pPr>
            <a:endParaRPr lang="de-DE" altLang="zh-CN" b="1" dirty="0"/>
          </a:p>
          <a:p>
            <a:pPr marL="566928" indent="-457200">
              <a:buClr>
                <a:schemeClr val="tx1"/>
              </a:buClr>
              <a:buSzPct val="101000"/>
              <a:buFont typeface="+mj-lt"/>
              <a:buAutoNum type="arabicPeriod"/>
              <a:defRPr/>
            </a:pPr>
            <a:r>
              <a:rPr lang="en-US" altLang="zh-CN" dirty="0"/>
              <a:t>Blockchain-Federated-Learning Framework for COVID-19 detection</a:t>
            </a:r>
          </a:p>
          <a:p>
            <a:pPr marL="566928" indent="-457200">
              <a:buClr>
                <a:schemeClr val="tx1"/>
              </a:buClr>
              <a:buSzPct val="101000"/>
              <a:buFont typeface="+mj-lt"/>
              <a:buAutoNum type="arabicPeriod"/>
              <a:defRPr/>
            </a:pPr>
            <a:endParaRPr lang="de-DE" altLang="zh-CN" b="1" dirty="0"/>
          </a:p>
          <a:p>
            <a:pPr marL="566928" indent="-457200">
              <a:buClr>
                <a:schemeClr val="tx1"/>
              </a:buClr>
              <a:buSzPct val="101000"/>
              <a:buFont typeface="+mj-lt"/>
              <a:buAutoNum type="arabicPeriod"/>
              <a:defRPr/>
            </a:pPr>
            <a:r>
              <a:rPr lang="de-DE" altLang="zh-CN" b="1" dirty="0"/>
              <a:t>Conclusion</a:t>
            </a:r>
            <a:endParaRPr lang="de-DE" altLang="zh-CN" sz="2000" b="1" dirty="0">
              <a:latin typeface="Times New Roman" pitchFamily="18" charset="0"/>
              <a:cs typeface="Times New Roman" pitchFamily="18" charset="0"/>
            </a:endParaRPr>
          </a:p>
          <a:p>
            <a:pPr marL="658368" lvl="1" indent="-246888" fontAlgn="auto">
              <a:spcBef>
                <a:spcPts val="600"/>
              </a:spcBef>
              <a:spcAft>
                <a:spcPts val="0"/>
              </a:spcAft>
              <a:buSzPct val="101000"/>
              <a:buFont typeface="Georgia"/>
              <a:buChar char="▫"/>
              <a:defRPr/>
            </a:pPr>
            <a:endParaRPr lang="de-DE" altLang="zh-CN" sz="2000" dirty="0">
              <a:solidFill>
                <a:schemeClr val="bg2">
                  <a:lumMod val="50000"/>
                </a:schemeClr>
              </a:solidFill>
              <a:latin typeface="Arial" charset="0"/>
              <a:cs typeface="Arial" charset="0"/>
            </a:endParaRPr>
          </a:p>
          <a:p>
            <a:pPr marL="658368" lvl="1" indent="-246888" fontAlgn="auto">
              <a:spcBef>
                <a:spcPts val="600"/>
              </a:spcBef>
              <a:spcAft>
                <a:spcPts val="0"/>
              </a:spcAft>
              <a:buSzPct val="101000"/>
              <a:buFont typeface="Georgia"/>
              <a:buChar char="▫"/>
              <a:defRPr/>
            </a:pPr>
            <a:endParaRPr lang="de-DE" altLang="zh-CN" sz="2000" dirty="0">
              <a:solidFill>
                <a:schemeClr val="bg2">
                  <a:lumMod val="5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0E97658-CECD-4CA1-B46A-7FF989D6F254}"/>
              </a:ext>
            </a:extLst>
          </p:cNvPr>
          <p:cNvSpPr txBox="1">
            <a:spLocks/>
          </p:cNvSpPr>
          <p:nvPr/>
        </p:nvSpPr>
        <p:spPr>
          <a:xfrm>
            <a:off x="1063880" y="4838419"/>
            <a:ext cx="6588125" cy="1453421"/>
          </a:xfrm>
          <a:prstGeom prst="rect">
            <a:avLst/>
          </a:prstGeom>
        </p:spPr>
        <p:txBody>
          <a:bodyPr/>
          <a:lstStyle/>
          <a:p>
            <a:pPr marL="365760" indent="-256032" fontAlgn="auto">
              <a:spcBef>
                <a:spcPts val="300"/>
              </a:spcBef>
              <a:spcAft>
                <a:spcPts val="0"/>
              </a:spcAft>
              <a:buClr>
                <a:schemeClr val="tx1"/>
              </a:buClr>
              <a:buSzPct val="101000"/>
              <a:buFont typeface="Georgia"/>
              <a:buChar char="•"/>
              <a:defRPr/>
            </a:pP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2A5DCD-DB5D-4DA4-AB3E-A290CDF4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6318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1EE3FF-E3DF-4CBA-84D7-875470ED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7ACA3F-5CB1-46E8-B04C-1C858CDAFF8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Proposed Graphic Model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70CB876-D100-49B8-9259-771DA7227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940117"/>
            <a:ext cx="2378458" cy="35852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0B059A-A60A-4F96-B5BE-B26F9140CDE7}"/>
              </a:ext>
            </a:extLst>
          </p:cNvPr>
          <p:cNvSpPr txBox="1"/>
          <p:nvPr/>
        </p:nvSpPr>
        <p:spPr>
          <a:xfrm>
            <a:off x="204442" y="912161"/>
            <a:ext cx="861603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2450" lvl="1" indent="-457200">
              <a:buFont typeface="Wingdings" panose="05000000000000000000" pitchFamily="2" charset="2"/>
              <a:buChar char="Ø"/>
            </a:pPr>
            <a:r>
              <a:rPr lang="en-US" altLang="zh-CN" sz="2400" b="1" kern="0" dirty="0">
                <a:solidFill>
                  <a:schemeClr val="accent2">
                    <a:lumMod val="75000"/>
                  </a:schemeClr>
                </a:solidFill>
                <a:latin typeface="+mj-lt"/>
                <a:cs typeface="Times New Roman" pitchFamily="18" charset="0"/>
              </a:rPr>
              <a:t>Online Processing and Maintenance</a:t>
            </a:r>
          </a:p>
          <a:p>
            <a:pPr marL="552450" lvl="1" indent="-457200">
              <a:buFont typeface="Wingdings" panose="05000000000000000000" pitchFamily="2" charset="2"/>
              <a:buChar char="Ø"/>
            </a:pPr>
            <a:endParaRPr lang="en-US" altLang="zh-CN" b="1" kern="0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1009650" lvl="2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A14D07"/>
                </a:solidFill>
              </a:rPr>
              <a:t>Calculate two probabilities</a:t>
            </a:r>
            <a:r>
              <a:rPr lang="en-US" sz="1600" dirty="0"/>
              <a:t> for each incoming document</a:t>
            </a:r>
          </a:p>
          <a:p>
            <a:pPr marL="1009650" lvl="2" indent="-4572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009650" lvl="2" indent="-457200">
              <a:buFont typeface="Arial" panose="020B0604020202020204" pitchFamily="34" charset="0"/>
              <a:buChar char="•"/>
            </a:pPr>
            <a:r>
              <a:rPr lang="en-US" sz="1600" dirty="0"/>
              <a:t>If highest EC-Prob among existing cluster is lesser than NC-Prob then model </a:t>
            </a:r>
            <a:r>
              <a:rPr lang="en-US" sz="1600" dirty="0">
                <a:solidFill>
                  <a:srgbClr val="A14D07"/>
                </a:solidFill>
              </a:rPr>
              <a:t>create new cluster </a:t>
            </a:r>
            <a:r>
              <a:rPr lang="en-US" sz="1600" dirty="0"/>
              <a:t>(it means a new topic may have arrived)</a:t>
            </a:r>
          </a:p>
          <a:p>
            <a:pPr marL="552450" lvl="2"/>
            <a:endParaRPr lang="en-US" dirty="0">
              <a:solidFill>
                <a:srgbClr val="FF0000"/>
              </a:solidFill>
            </a:endParaRPr>
          </a:p>
          <a:p>
            <a:pPr marL="1009650" lvl="2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009650" lvl="2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009650" lvl="2" indent="-457200">
              <a:buFont typeface="+mj-lt"/>
              <a:buAutoNum type="arabicPeriod"/>
            </a:pPr>
            <a:endParaRPr lang="en-US" altLang="zh-CN" b="1" kern="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A8B2260-4214-41CF-BEF8-7F9C95DA8EE3}"/>
                  </a:ext>
                </a:extLst>
              </p:cNvPr>
              <p:cNvSpPr/>
              <p:nvPr/>
            </p:nvSpPr>
            <p:spPr>
              <a:xfrm>
                <a:off x="3353890" y="3902624"/>
                <a:ext cx="1458668" cy="558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/>
                                </a:rPr>
                                <m:t>𝛼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/>
                                </a:rPr>
                                <m:t>𝐷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−1+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𝛼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𝐷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A8B2260-4214-41CF-BEF8-7F9C95DA8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890" y="3902624"/>
                <a:ext cx="1458668" cy="5585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C65D30-F1EE-4E4C-B490-2CC83C973DEC}"/>
                  </a:ext>
                </a:extLst>
              </p:cNvPr>
              <p:cNvSpPr/>
              <p:nvPr/>
            </p:nvSpPr>
            <p:spPr>
              <a:xfrm>
                <a:off x="4788024" y="3789040"/>
                <a:ext cx="2458557" cy="891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∏"/>
                                  <m:limLoc m:val="undOvr"/>
                                  <m:grow m:val="on"/>
                                  <m:sup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𝑤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∈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∏"/>
                                      <m:limLoc m:val="undOvr"/>
                                      <m:grow m:val="on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Sup>
                                        <m:sSub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600" i="1"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</m:sub>
                                        <m:sup>
                                          <m:r>
                                            <a:rPr lang="en-US" sz="1600" i="1">
                                              <a:latin typeface="Cambria Math"/>
                                            </a:rPr>
                                            <m:t>𝑤</m:t>
                                          </m:r>
                                        </m:sup>
                                      </m:sSubSup>
                                    </m:sup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𝛽</m:t>
                                      </m:r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−1</m:t>
                                      </m:r>
                                    </m:e>
                                  </m:nary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∏"/>
                                  <m:limLoc m:val="undOvr"/>
                                  <m:grow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p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𝑉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𝛽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C65D30-F1EE-4E4C-B490-2CC83C973D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3789040"/>
                <a:ext cx="2458557" cy="891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216350A-CE14-497C-9D7B-862B8D9E6719}"/>
              </a:ext>
            </a:extLst>
          </p:cNvPr>
          <p:cNvSpPr txBox="1"/>
          <p:nvPr/>
        </p:nvSpPr>
        <p:spPr>
          <a:xfrm>
            <a:off x="3131839" y="3341398"/>
            <a:ext cx="4752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spcAft>
                <a:spcPts val="600"/>
              </a:spcAft>
              <a:defRPr/>
            </a:pPr>
            <a:r>
              <a:rPr lang="en-US" altLang="zh-CN" kern="0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for creating new cluster (NC-Prob)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DA58010-B58C-45C0-A232-4231BF717FCE}"/>
                  </a:ext>
                </a:extLst>
              </p:cNvPr>
              <p:cNvSpPr/>
              <p:nvPr/>
            </p:nvSpPr>
            <p:spPr>
              <a:xfrm>
                <a:off x="2836057" y="5623315"/>
                <a:ext cx="1676400" cy="506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−1+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DA58010-B58C-45C0-A232-4231BF717F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057" y="5623315"/>
                <a:ext cx="1676400" cy="5068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31EE6AE-589D-4205-A018-550F4BA9A06B}"/>
                  </a:ext>
                </a:extLst>
              </p:cNvPr>
              <p:cNvSpPr/>
              <p:nvPr/>
            </p:nvSpPr>
            <p:spPr>
              <a:xfrm>
                <a:off x="3851920" y="5336046"/>
                <a:ext cx="3276600" cy="10831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∏"/>
                                <m:limLoc m:val="undOvr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  <m:sup/>
                              <m:e>
                                <m:nary>
                                  <m:naryPr>
                                    <m:chr m:val="∏"/>
                                    <m:limLoc m:val="undOvr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sSubSup>
                                      <m:sSub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p>
                                    </m:sSubSup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sz="2000" i="0">
                                            <a:latin typeface="Cambria Math" panose="02040503050406030204" pitchFamily="18" charset="0"/>
                                          </a:rPr>
                                          <m:t>,¬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p>
                                    </m:sSubSup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.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𝐼𝐶𝐹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nary>
                              </m:e>
                            </m:nary>
                          </m:num>
                          <m:den>
                            <m:nary>
                              <m:naryPr>
                                <m:chr m:val="∏"/>
                                <m:limLoc m:val="undOvr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/>
                                </m:sSubSup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</a:rPr>
                                      <m:t>,¬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/>
                                </m:sSubSup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nary>
                          </m:den>
                        </m:f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31EE6AE-589D-4205-A018-550F4BA9A0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5336046"/>
                <a:ext cx="3276600" cy="10831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5">
            <a:extLst>
              <a:ext uri="{FF2B5EF4-FFF2-40B4-BE49-F238E27FC236}">
                <a16:creationId xmlns:a16="http://schemas.microsoft.com/office/drawing/2014/main" id="{8BE71439-C6EA-41E7-A186-3603AC5DB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915" y="5414219"/>
            <a:ext cx="2056282" cy="925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25ACA6-5D2C-4D20-8AD7-48C967807044}"/>
              </a:ext>
            </a:extLst>
          </p:cNvPr>
          <p:cNvSpPr txBox="1"/>
          <p:nvPr/>
        </p:nvSpPr>
        <p:spPr>
          <a:xfrm>
            <a:off x="2943004" y="4998561"/>
            <a:ext cx="5085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spcAft>
                <a:spcPts val="600"/>
              </a:spcAft>
              <a:defRPr/>
            </a:pPr>
            <a:r>
              <a:rPr lang="en-US" altLang="zh-CN" kern="0" dirty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for choosing existing cluster (EC-Prob)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A63552F-F61F-4C4D-B629-8828732DB529}"/>
              </a:ext>
            </a:extLst>
          </p:cNvPr>
          <p:cNvSpPr/>
          <p:nvPr/>
        </p:nvSpPr>
        <p:spPr>
          <a:xfrm>
            <a:off x="2261090" y="5801823"/>
            <a:ext cx="288032" cy="288032"/>
          </a:xfrm>
          <a:prstGeom prst="ellipse">
            <a:avLst/>
          </a:prstGeom>
          <a:noFill/>
          <a:ln>
            <a:solidFill>
              <a:srgbClr val="81B5CC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42A663-5226-41A0-9497-4DBC611EDC30}"/>
              </a:ext>
            </a:extLst>
          </p:cNvPr>
          <p:cNvCxnSpPr>
            <a:cxnSpLocks/>
          </p:cNvCxnSpPr>
          <p:nvPr/>
        </p:nvCxnSpPr>
        <p:spPr>
          <a:xfrm>
            <a:off x="2549122" y="5945839"/>
            <a:ext cx="152864" cy="0"/>
          </a:xfrm>
          <a:prstGeom prst="line">
            <a:avLst/>
          </a:prstGeom>
          <a:ln>
            <a:solidFill>
              <a:srgbClr val="81B5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827572B-8E98-462E-A8A7-F596DB443623}"/>
              </a:ext>
            </a:extLst>
          </p:cNvPr>
          <p:cNvCxnSpPr>
            <a:cxnSpLocks/>
          </p:cNvCxnSpPr>
          <p:nvPr/>
        </p:nvCxnSpPr>
        <p:spPr>
          <a:xfrm flipV="1">
            <a:off x="2701986" y="4216096"/>
            <a:ext cx="0" cy="1737360"/>
          </a:xfrm>
          <a:prstGeom prst="line">
            <a:avLst/>
          </a:prstGeom>
          <a:ln>
            <a:solidFill>
              <a:srgbClr val="81B5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86ECE53-A762-4E25-8494-5FCE1914D35C}"/>
              </a:ext>
            </a:extLst>
          </p:cNvPr>
          <p:cNvCxnSpPr/>
          <p:nvPr/>
        </p:nvCxnSpPr>
        <p:spPr>
          <a:xfrm>
            <a:off x="2701986" y="4221088"/>
            <a:ext cx="2902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003A1B-D05D-4819-B33D-530859DAC2DA}"/>
              </a:ext>
            </a:extLst>
          </p:cNvPr>
          <p:cNvCxnSpPr/>
          <p:nvPr/>
        </p:nvCxnSpPr>
        <p:spPr>
          <a:xfrm>
            <a:off x="2701986" y="5949280"/>
            <a:ext cx="182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985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7ACA3F-5CB1-46E8-B04C-1C858CDAFF8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Proposed Graphic Model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70CB876-D100-49B8-9259-771DA7227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940117"/>
            <a:ext cx="2378458" cy="3585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0B059A-A60A-4F96-B5BE-B26F9140CDE7}"/>
                  </a:ext>
                </a:extLst>
              </p:cNvPr>
              <p:cNvSpPr txBox="1"/>
              <p:nvPr/>
            </p:nvSpPr>
            <p:spPr>
              <a:xfrm>
                <a:off x="204442" y="912161"/>
                <a:ext cx="8616030" cy="1692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52450" lvl="1" indent="-457200">
                  <a:buFont typeface="Wingdings" panose="05000000000000000000" pitchFamily="2" charset="2"/>
                  <a:buChar char="Ø"/>
                </a:pPr>
                <a:r>
                  <a:rPr lang="en-US" altLang="zh-CN" sz="2400" b="1" kern="0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  <a:cs typeface="Times New Roman" pitchFamily="18" charset="0"/>
                  </a:rPr>
                  <a:t>Online Processing and Maintenance</a:t>
                </a:r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A14D07"/>
                    </a:solidFill>
                  </a:rPr>
                  <a:t>Calculate two probabilities</a:t>
                </a:r>
                <a:r>
                  <a:rPr lang="en-US" sz="1600" dirty="0"/>
                  <a:t> for each incoming document</a:t>
                </a:r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If highest EC-Prob among existing cluster is lesser than NC-Prob then model </a:t>
                </a:r>
                <a:r>
                  <a:rPr lang="en-US" sz="1600" dirty="0">
                    <a:solidFill>
                      <a:srgbClr val="A14D07"/>
                    </a:solidFill>
                  </a:rPr>
                  <a:t>create new cluster </a:t>
                </a:r>
                <a:r>
                  <a:rPr lang="en-US" sz="1600" dirty="0"/>
                  <a:t>(it means a new topic may have arrived)</a:t>
                </a:r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 exponential function (with decay factor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/>
                  <a:t>) will be embedded with each cluster </a:t>
                </a:r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A14D07"/>
                    </a:solidFill>
                  </a:rPr>
                  <a:t>Decay weight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rgbClr val="A14D0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A14D07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A14D07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A14D07"/>
                    </a:solidFill>
                  </a:rPr>
                  <a:t>) </a:t>
                </a:r>
                <a:r>
                  <a:rPr lang="en-US" sz="1600" dirty="0"/>
                  <a:t>indicate the age of a cluster </a:t>
                </a:r>
                <a:endParaRPr lang="en-US" altLang="zh-CN" b="1" kern="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0B059A-A60A-4F96-B5BE-B26F9140C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42" y="912161"/>
                <a:ext cx="8616030" cy="1692771"/>
              </a:xfrm>
              <a:prstGeom prst="rect">
                <a:avLst/>
              </a:prstGeom>
              <a:blipFill>
                <a:blip r:embed="rId3"/>
                <a:stretch>
                  <a:fillRect t="-2888" b="-3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F7EF7E0A-2092-4F86-AA5E-2B2513E60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73258" y="5956011"/>
            <a:ext cx="1741838" cy="311216"/>
          </a:xfrm>
        </p:spPr>
        <p:txBody>
          <a:bodyPr/>
          <a:lstStyle/>
          <a:p>
            <a:fld id="{A5969107-FF35-42A6-8630-C988F7FE1BF5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96C612-76CD-42B0-A13B-2892335D66D3}"/>
              </a:ext>
            </a:extLst>
          </p:cNvPr>
          <p:cNvGrpSpPr/>
          <p:nvPr/>
        </p:nvGrpSpPr>
        <p:grpSpPr>
          <a:xfrm>
            <a:off x="3203848" y="3897594"/>
            <a:ext cx="5233506" cy="2570458"/>
            <a:chOff x="577482" y="2955696"/>
            <a:chExt cx="8109318" cy="410010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E3EF817-B989-479D-8DED-86AFE272F7E7}"/>
                </a:ext>
              </a:extLst>
            </p:cNvPr>
            <p:cNvGrpSpPr/>
            <p:nvPr/>
          </p:nvGrpSpPr>
          <p:grpSpPr>
            <a:xfrm>
              <a:off x="577482" y="4895932"/>
              <a:ext cx="1396778" cy="1328098"/>
              <a:chOff x="1034682" y="4819732"/>
              <a:chExt cx="1396778" cy="1328098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425AEA97-0430-4FED-BCBC-47907E235DD3}"/>
                  </a:ext>
                </a:extLst>
              </p:cNvPr>
              <p:cNvSpPr/>
              <p:nvPr/>
            </p:nvSpPr>
            <p:spPr>
              <a:xfrm>
                <a:off x="1034682" y="4819732"/>
                <a:ext cx="1396778" cy="1328098"/>
              </a:xfrm>
              <a:prstGeom prst="ellipse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1025D6A8-42D2-4169-B0BA-A165113EE5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7157" y="4975691"/>
                <a:ext cx="457779" cy="457779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ED349552-20CD-4DD9-A624-E7BF9EE7A9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4936" y="4992711"/>
                <a:ext cx="457779" cy="457779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D2A54FE3-CE90-4016-A155-9470C2E27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167" y="5469672"/>
                <a:ext cx="457779" cy="457779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D1E3DC5-941D-4E05-B69C-C8E772C4D02F}"/>
                </a:ext>
              </a:extLst>
            </p:cNvPr>
            <p:cNvGrpSpPr/>
            <p:nvPr/>
          </p:nvGrpSpPr>
          <p:grpSpPr>
            <a:xfrm>
              <a:off x="1041622" y="3886200"/>
              <a:ext cx="1396778" cy="1328098"/>
              <a:chOff x="1498822" y="3810000"/>
              <a:chExt cx="1396778" cy="1328098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A98D4BAC-B64B-44F5-80C0-0C16624B30DD}"/>
                  </a:ext>
                </a:extLst>
              </p:cNvPr>
              <p:cNvSpPr/>
              <p:nvPr/>
            </p:nvSpPr>
            <p:spPr>
              <a:xfrm>
                <a:off x="1498822" y="3810000"/>
                <a:ext cx="1396778" cy="1328098"/>
              </a:xfrm>
              <a:prstGeom prst="ellipse">
                <a:avLst/>
              </a:prstGeom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640080" tIns="640080" rIns="0" bIns="0"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0996165B-34FF-4995-A430-28AA1FA58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1297" y="3965959"/>
                <a:ext cx="457779" cy="457779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D22391AE-E1EA-4AC8-A477-66810BFA5B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9076" y="3982979"/>
                <a:ext cx="457779" cy="457779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D67E482C-5CBB-41E4-92A2-874A53DA31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6307" y="4459940"/>
                <a:ext cx="457779" cy="457779"/>
              </a:xfrm>
              <a:prstGeom prst="rect">
                <a:avLst/>
              </a:prstGeom>
            </p:spPr>
          </p:pic>
        </p:grp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2B048B3-38EE-4DDA-AD24-421B16CDC10E}"/>
                </a:ext>
              </a:extLst>
            </p:cNvPr>
            <p:cNvCxnSpPr/>
            <p:nvPr/>
          </p:nvCxnSpPr>
          <p:spPr>
            <a:xfrm>
              <a:off x="2057400" y="5247143"/>
              <a:ext cx="1132873" cy="0"/>
            </a:xfrm>
            <a:prstGeom prst="straightConnector1">
              <a:avLst/>
            </a:prstGeom>
            <a:ln w="38100"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489875D-58C3-464E-978B-6A5D66987880}"/>
                </a:ext>
              </a:extLst>
            </p:cNvPr>
            <p:cNvSpPr txBox="1"/>
            <p:nvPr/>
          </p:nvSpPr>
          <p:spPr>
            <a:xfrm>
              <a:off x="765174" y="6477000"/>
              <a:ext cx="1540518" cy="4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Topics = 3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502F05E-63BE-4478-81E3-9FA3E2E4C989}"/>
                </a:ext>
              </a:extLst>
            </p:cNvPr>
            <p:cNvGrpSpPr/>
            <p:nvPr/>
          </p:nvGrpSpPr>
          <p:grpSpPr>
            <a:xfrm>
              <a:off x="3276600" y="4550719"/>
              <a:ext cx="1396778" cy="1328098"/>
              <a:chOff x="3733800" y="4474519"/>
              <a:chExt cx="1396778" cy="1328098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AFBB8BE7-4DCD-4B0E-A7FB-23F221C3894A}"/>
                  </a:ext>
                </a:extLst>
              </p:cNvPr>
              <p:cNvSpPr/>
              <p:nvPr/>
            </p:nvSpPr>
            <p:spPr>
              <a:xfrm>
                <a:off x="3733800" y="4474519"/>
                <a:ext cx="1396778" cy="1328098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EF89341D-3E25-4787-BDD7-A0DF670C10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6275" y="4630478"/>
                <a:ext cx="457779" cy="457779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5E21C2C9-14FA-47DB-99F3-C308FC05DF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60682" y="5191440"/>
                <a:ext cx="457779" cy="457779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E4F70FA-C78E-470F-932F-1F58091C716A}"/>
                </a:ext>
              </a:extLst>
            </p:cNvPr>
            <p:cNvGrpSpPr/>
            <p:nvPr/>
          </p:nvGrpSpPr>
          <p:grpSpPr>
            <a:xfrm>
              <a:off x="4245209" y="5225102"/>
              <a:ext cx="1396778" cy="1328098"/>
              <a:chOff x="4702409" y="5148902"/>
              <a:chExt cx="1396778" cy="132809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1945BA6-D44E-4BB7-B8D9-2EDF2A3A57AD}"/>
                  </a:ext>
                </a:extLst>
              </p:cNvPr>
              <p:cNvSpPr/>
              <p:nvPr/>
            </p:nvSpPr>
            <p:spPr>
              <a:xfrm>
                <a:off x="4702409" y="5148902"/>
                <a:ext cx="1396778" cy="1328098"/>
              </a:xfrm>
              <a:prstGeom prst="ellipse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A38C313C-ED16-4D45-8252-F79D66845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4884" y="5304861"/>
                <a:ext cx="457779" cy="457779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DEBD927D-AA3F-44F2-A5A8-2408271A7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22663" y="5321881"/>
                <a:ext cx="457779" cy="457779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39806476-F731-4520-8654-87847CF79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9894" y="5798842"/>
                <a:ext cx="457779" cy="457779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2AF82C8-DA76-4153-BCC7-0D41BA628521}"/>
                </a:ext>
              </a:extLst>
            </p:cNvPr>
            <p:cNvGrpSpPr/>
            <p:nvPr/>
          </p:nvGrpSpPr>
          <p:grpSpPr>
            <a:xfrm>
              <a:off x="4709349" y="4215370"/>
              <a:ext cx="1396778" cy="1328098"/>
              <a:chOff x="5166549" y="4139170"/>
              <a:chExt cx="1396778" cy="1328098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3D1043B-EC66-4D31-9CE6-AF4FB8E0FFC6}"/>
                  </a:ext>
                </a:extLst>
              </p:cNvPr>
              <p:cNvSpPr/>
              <p:nvPr/>
            </p:nvSpPr>
            <p:spPr>
              <a:xfrm>
                <a:off x="5166549" y="4139170"/>
                <a:ext cx="1396778" cy="1328098"/>
              </a:xfrm>
              <a:prstGeom prst="ellipse">
                <a:avLst/>
              </a:prstGeom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640080" tIns="640080" rIns="0" bIns="0"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866AEC46-94AD-4DA1-B0FF-C812DA59A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29024" y="4295129"/>
                <a:ext cx="457779" cy="457779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4CE8F242-E33F-4C05-A687-1F3F11CC94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6803" y="4312149"/>
                <a:ext cx="457779" cy="457779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77FF09EF-3890-4C77-BC75-535AF4F4E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4034" y="4789110"/>
                <a:ext cx="457779" cy="457779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4899C38-3B8D-448F-A5D6-BFF7E00E12DC}"/>
                </a:ext>
              </a:extLst>
            </p:cNvPr>
            <p:cNvGrpSpPr/>
            <p:nvPr/>
          </p:nvGrpSpPr>
          <p:grpSpPr>
            <a:xfrm>
              <a:off x="3657600" y="3377170"/>
              <a:ext cx="1396778" cy="1328098"/>
              <a:chOff x="4114800" y="3300970"/>
              <a:chExt cx="1396778" cy="1328098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87706964-DB46-4F06-8A1B-8F491797EC7D}"/>
                  </a:ext>
                </a:extLst>
              </p:cNvPr>
              <p:cNvSpPr/>
              <p:nvPr/>
            </p:nvSpPr>
            <p:spPr>
              <a:xfrm>
                <a:off x="4114800" y="3300970"/>
                <a:ext cx="1396778" cy="1328098"/>
              </a:xfrm>
              <a:prstGeom prst="ellips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640080" tIns="640080" rIns="0" bIns="0"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9753BFE4-90FF-479E-B715-F435429B3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7275" y="3456929"/>
                <a:ext cx="457779" cy="457779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3FA90873-A093-420A-A959-B730C3A0A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5054" y="3473949"/>
                <a:ext cx="457779" cy="457779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AF781BE-C5B9-42AD-AFB1-408F70DEF0AD}"/>
                </a:ext>
              </a:extLst>
            </p:cNvPr>
            <p:cNvGrpSpPr/>
            <p:nvPr/>
          </p:nvGrpSpPr>
          <p:grpSpPr>
            <a:xfrm>
              <a:off x="6825882" y="5072702"/>
              <a:ext cx="1396778" cy="1328098"/>
              <a:chOff x="7283082" y="4996502"/>
              <a:chExt cx="1396778" cy="1328098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737F143B-8162-4BF5-9FDA-4EFA0BC9468E}"/>
                  </a:ext>
                </a:extLst>
              </p:cNvPr>
              <p:cNvSpPr/>
              <p:nvPr/>
            </p:nvSpPr>
            <p:spPr>
              <a:xfrm>
                <a:off x="7283082" y="4996502"/>
                <a:ext cx="1396778" cy="1328098"/>
              </a:xfrm>
              <a:prstGeom prst="ellipse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4AA19CE6-06EA-468A-AD1A-B6462C450B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45557" y="5152461"/>
                <a:ext cx="457779" cy="457779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CB2B1C9C-7D20-4382-AE10-E426148A1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3336" y="5169481"/>
                <a:ext cx="457779" cy="457779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20A75549-E324-4923-B9FC-26BBA620A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70567" y="5646442"/>
                <a:ext cx="457779" cy="457779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3552B1A-E94A-41A5-B761-E1FF7907F386}"/>
                </a:ext>
              </a:extLst>
            </p:cNvPr>
            <p:cNvGrpSpPr/>
            <p:nvPr/>
          </p:nvGrpSpPr>
          <p:grpSpPr>
            <a:xfrm>
              <a:off x="7290022" y="4062970"/>
              <a:ext cx="1396778" cy="1328098"/>
              <a:chOff x="7747222" y="3986770"/>
              <a:chExt cx="1396778" cy="1328098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63C7541-4CE0-473C-8F55-B10DB6FDAB7F}"/>
                  </a:ext>
                </a:extLst>
              </p:cNvPr>
              <p:cNvSpPr/>
              <p:nvPr/>
            </p:nvSpPr>
            <p:spPr>
              <a:xfrm>
                <a:off x="7747222" y="3986770"/>
                <a:ext cx="1396778" cy="1328098"/>
              </a:xfrm>
              <a:prstGeom prst="ellipse">
                <a:avLst/>
              </a:prstGeom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640080" tIns="640080" rIns="0" bIns="0"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175EED9F-7B48-486F-ABA6-3A7BFB907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9697" y="4142729"/>
                <a:ext cx="457779" cy="457779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A4808D0-8EC7-4524-A884-BDE4BF80B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7476" y="4159749"/>
                <a:ext cx="457779" cy="457779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8EB23B4-057D-4902-AC34-955BC9912D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34707" y="4636710"/>
                <a:ext cx="457779" cy="457779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423E02C-53F2-4189-B417-BE3AEA5262C8}"/>
                </a:ext>
              </a:extLst>
            </p:cNvPr>
            <p:cNvSpPr txBox="1"/>
            <p:nvPr/>
          </p:nvSpPr>
          <p:spPr>
            <a:xfrm>
              <a:off x="4174484" y="6564867"/>
              <a:ext cx="1540518" cy="4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Topics = 4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A77AE51-928A-4CFC-8171-BF7EB0BC0ABA}"/>
                </a:ext>
              </a:extLst>
            </p:cNvPr>
            <p:cNvSpPr txBox="1"/>
            <p:nvPr/>
          </p:nvSpPr>
          <p:spPr>
            <a:xfrm>
              <a:off x="6841483" y="6564869"/>
              <a:ext cx="1540518" cy="4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Topics = 2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784F674-92D2-495B-9874-2A1BB42398CC}"/>
                </a:ext>
              </a:extLst>
            </p:cNvPr>
            <p:cNvCxnSpPr/>
            <p:nvPr/>
          </p:nvCxnSpPr>
          <p:spPr>
            <a:xfrm>
              <a:off x="6106127" y="5283632"/>
              <a:ext cx="795955" cy="22980"/>
            </a:xfrm>
            <a:prstGeom prst="straightConnector1">
              <a:avLst/>
            </a:prstGeom>
            <a:ln w="38100"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1F7C943-22DE-4489-A085-0600CC7666DC}"/>
                    </a:ext>
                  </a:extLst>
                </p:cNvPr>
                <p:cNvSpPr txBox="1"/>
                <p:nvPr/>
              </p:nvSpPr>
              <p:spPr>
                <a:xfrm>
                  <a:off x="1083450" y="2980683"/>
                  <a:ext cx="1540518" cy="4909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7030A0"/>
                      </a:solidFill>
                    </a:rPr>
                    <a:t>Time =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𝑛</m:t>
                      </m:r>
                    </m:oMath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1F7C943-22DE-4489-A085-0600CC766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450" y="2980683"/>
                  <a:ext cx="1540518" cy="490931"/>
                </a:xfrm>
                <a:prstGeom prst="rect">
                  <a:avLst/>
                </a:prstGeom>
                <a:blipFill>
                  <a:blip r:embed="rId5"/>
                  <a:stretch>
                    <a:fillRect l="-1840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55EAA04-E7BA-4DCA-BA34-00A87A4F24C0}"/>
                    </a:ext>
                  </a:extLst>
                </p:cNvPr>
                <p:cNvSpPr txBox="1"/>
                <p:nvPr/>
              </p:nvSpPr>
              <p:spPr>
                <a:xfrm>
                  <a:off x="3869683" y="2955696"/>
                  <a:ext cx="1540518" cy="4909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7030A0"/>
                      </a:solidFill>
                    </a:rPr>
                    <a:t>Time =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′</m:t>
                      </m:r>
                    </m:oMath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55EAA04-E7BA-4DCA-BA34-00A87A4F24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9683" y="2955696"/>
                  <a:ext cx="1540518" cy="490931"/>
                </a:xfrm>
                <a:prstGeom prst="rect">
                  <a:avLst/>
                </a:prstGeom>
                <a:blipFill>
                  <a:blip r:embed="rId6"/>
                  <a:stretch>
                    <a:fillRect l="-1840" t="-1961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7D4C79F-7640-44A9-8822-F43ECCD5D318}"/>
                    </a:ext>
                  </a:extLst>
                </p:cNvPr>
                <p:cNvSpPr txBox="1"/>
                <p:nvPr/>
              </p:nvSpPr>
              <p:spPr>
                <a:xfrm>
                  <a:off x="7070083" y="2955696"/>
                  <a:ext cx="1540518" cy="4909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7030A0"/>
                      </a:solidFill>
                    </a:rPr>
                    <a:t>Time =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′′</m:t>
                      </m:r>
                    </m:oMath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7D4C79F-7640-44A9-8822-F43ECCD5D3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0083" y="2955696"/>
                  <a:ext cx="1540518" cy="490931"/>
                </a:xfrm>
                <a:prstGeom prst="rect">
                  <a:avLst/>
                </a:prstGeom>
                <a:blipFill>
                  <a:blip r:embed="rId7"/>
                  <a:stretch>
                    <a:fillRect l="-1840" t="-1961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EDEC14F-BFDF-4CBE-AFF3-E7F132BBD737}"/>
                  </a:ext>
                </a:extLst>
              </p:cNvPr>
              <p:cNvSpPr txBox="1"/>
              <p:nvPr/>
            </p:nvSpPr>
            <p:spPr>
              <a:xfrm>
                <a:off x="2236470" y="3276350"/>
                <a:ext cx="4671060" cy="3822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𝑧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𝑧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×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−</m:t>
                          </m:r>
                          <m:r>
                            <a:rPr lang="en-US" sz="1800" i="1">
                              <a:latin typeface="Cambria Math"/>
                            </a:rPr>
                            <m:t>𝜆</m:t>
                          </m:r>
                          <m:r>
                            <a:rPr lang="en-US" sz="1800" i="1">
                              <a:latin typeface="Cambria Math"/>
                            </a:rPr>
                            <m:t>(</m:t>
                          </m:r>
                          <m:r>
                            <a:rPr lang="en-US" sz="1800">
                              <a:latin typeface="Cambria Math"/>
                            </a:rPr>
                            <m:t>△</m:t>
                          </m:r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𝑖𝑚𝑒</m:t>
                          </m:r>
                          <m:r>
                            <a:rPr lang="en-US" sz="1800" i="1"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EDEC14F-BFDF-4CBE-AFF3-E7F132BBD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470" y="3276350"/>
                <a:ext cx="4671060" cy="3822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460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76C75D-ED62-4C2D-8089-92109375C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274F7-B4B5-44ED-A2C1-8412068453D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1">
                <a:extLst>
                  <a:ext uri="{FF2B5EF4-FFF2-40B4-BE49-F238E27FC236}">
                    <a16:creationId xmlns:a16="http://schemas.microsoft.com/office/drawing/2014/main" id="{F094BC7D-762D-4092-8CFF-B0C45D5478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0687" y="1052736"/>
                <a:ext cx="7664153" cy="555466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A14D07"/>
                    </a:solidFill>
                    <a:latin typeface="+mj-lt"/>
                  </a:rPr>
                  <a:t>Dataset</a:t>
                </a:r>
              </a:p>
              <a:p>
                <a:pPr lvl="1"/>
                <a:r>
                  <a:rPr lang="en-US" sz="2000" dirty="0">
                    <a:latin typeface="+mn-lt"/>
                  </a:rPr>
                  <a:t>Five datasets</a:t>
                </a:r>
              </a:p>
              <a:p>
                <a:pPr lvl="1"/>
                <a:r>
                  <a:rPr lang="en-US" sz="2000" dirty="0">
                    <a:latin typeface="+mn-lt"/>
                  </a:rPr>
                  <a:t>3 real world</a:t>
                </a:r>
              </a:p>
              <a:p>
                <a:pPr lvl="1"/>
                <a:r>
                  <a:rPr lang="en-US" sz="2000" dirty="0">
                    <a:latin typeface="+mn-lt"/>
                  </a:rPr>
                  <a:t>2 synthetic</a:t>
                </a:r>
              </a:p>
              <a:p>
                <a:pPr marL="625475" lvl="3" indent="-280988"/>
                <a:r>
                  <a:rPr lang="en-US" sz="1000" dirty="0">
                    <a:latin typeface="+mn-lt"/>
                  </a:rPr>
                  <a:t>Sorted data by topics </a:t>
                </a:r>
              </a:p>
              <a:p>
                <a:pPr marL="625475" lvl="3" indent="-280988"/>
                <a:r>
                  <a:rPr lang="en-US" sz="1000" dirty="0">
                    <a:latin typeface="+mn-lt"/>
                  </a:rPr>
                  <a:t>Split data into sixteen chunks and shuffle them</a:t>
                </a:r>
              </a:p>
              <a:p>
                <a:pPr lvl="1"/>
                <a:endParaRPr lang="en-US" sz="2000" dirty="0">
                  <a:latin typeface="+mn-lt"/>
                </a:endParaRPr>
              </a:p>
              <a:p>
                <a:r>
                  <a:rPr lang="en-US" dirty="0">
                    <a:solidFill>
                      <a:srgbClr val="A14D07"/>
                    </a:solidFill>
                    <a:latin typeface="+mj-lt"/>
                  </a:rPr>
                  <a:t>Baselines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800" dirty="0">
                            <a:latin typeface="+mj-lt"/>
                          </a:rPr>
                          <m:t>DTM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Blei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et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al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  2006)</m:t>
                        </m:r>
                      </m:sup>
                    </m:sSup>
                  </m:oMath>
                </a14:m>
                <a:r>
                  <a:rPr lang="en-US" sz="1800" dirty="0">
                    <a:latin typeface="+mj-lt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en-US" sz="1800" dirty="0">
                            <a:latin typeface="+mj-lt"/>
                          </a:rPr>
                          <m:t>DMM</m:t>
                        </m:r>
                      </m:e>
                      <m:sup>
                        <m: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Wei</m:t>
                        </m:r>
                        <m: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et</m:t>
                        </m:r>
                        <m: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m:rPr>
                            <m:sty m:val="p"/>
                          </m:rP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al</m:t>
                        </m:r>
                        <m: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.,   2007)</m:t>
                        </m:r>
                      </m:sup>
                    </m:sSup>
                  </m:oMath>
                </a14:m>
                <a:endParaRPr lang="en-US" altLang="en-US" sz="1800" dirty="0">
                  <a:latin typeface="+mj-lt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800" dirty="0"/>
                          <m:t>Sumblr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Shou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et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al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. , 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2013)</m:t>
                        </m:r>
                      </m:sup>
                    </m:sSup>
                  </m:oMath>
                </a14:m>
                <a:endParaRPr lang="en-US" altLang="en-US" sz="1800" dirty="0">
                  <a:latin typeface="+mj-lt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a-DK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da-DK" altLang="en-US" sz="1800" dirty="0">
                            <a:latin typeface="+mj-lt"/>
                          </a:rPr>
                          <m:t>MStream</m:t>
                        </m:r>
                        <m:r>
                          <m:rPr>
                            <m:sty m:val="p"/>
                          </m:rPr>
                          <a:rPr lang="en-US" altLang="en-US" sz="1800" b="0" i="0" dirty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p>
                        <m: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Yin</m:t>
                        </m:r>
                        <m: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et</m:t>
                        </m:r>
                        <m: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m:rPr>
                            <m:sty m:val="p"/>
                          </m:rP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al</m:t>
                        </m:r>
                        <m: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., 2018)</m:t>
                        </m:r>
                      </m:sup>
                    </m:sSup>
                  </m:oMath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569913" lvl="3" indent="-160338"/>
                <a:r>
                  <a:rPr lang="da-DK" sz="1600" dirty="0"/>
                  <a:t>online model (MStreamF-O) </a:t>
                </a:r>
              </a:p>
              <a:p>
                <a:pPr marL="569913" lvl="3" indent="-160338"/>
                <a:r>
                  <a:rPr lang="da-DK" sz="1600" dirty="0"/>
                  <a:t>iterative model with gibbs sampling (MStreamF-G)</a:t>
                </a:r>
              </a:p>
              <a:p>
                <a:pPr marL="569913" lvl="3" indent="-160338"/>
                <a:endParaRPr lang="en-US" sz="2000" dirty="0">
                  <a:latin typeface="+mn-lt"/>
                </a:endParaRPr>
              </a:p>
              <a:p>
                <a:r>
                  <a:rPr lang="en-US" dirty="0">
                    <a:solidFill>
                      <a:srgbClr val="A14D07"/>
                    </a:solidFill>
                    <a:latin typeface="+mj-lt"/>
                  </a:rPr>
                  <a:t>Evaluation Measures</a:t>
                </a:r>
              </a:p>
              <a:p>
                <a:pPr lvl="2"/>
                <a:r>
                  <a:rPr lang="en-US" sz="1600" dirty="0">
                    <a:latin typeface="+mj-lt"/>
                  </a:rPr>
                  <a:t>Normalized Mutual Information, Homogeneity, V-measure, Cluster Purity, Accuracy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Content Placeholder 21">
                <a:extLst>
                  <a:ext uri="{FF2B5EF4-FFF2-40B4-BE49-F238E27FC236}">
                    <a16:creationId xmlns:a16="http://schemas.microsoft.com/office/drawing/2014/main" id="{F094BC7D-762D-4092-8CFF-B0C45D5478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687" y="1052736"/>
                <a:ext cx="7664153" cy="5554661"/>
              </a:xfrm>
              <a:blipFill>
                <a:blip r:embed="rId2"/>
                <a:stretch>
                  <a:fillRect l="-875" t="-1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429EBEC-5FAC-45ED-A4EE-83E729EF7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451034"/>
              </p:ext>
            </p:extLst>
          </p:nvPr>
        </p:nvGraphicFramePr>
        <p:xfrm>
          <a:off x="4036978" y="973231"/>
          <a:ext cx="495300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Dataset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Docs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Topics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News</a:t>
                      </a:r>
                    </a:p>
                  </a:txBody>
                  <a:tcPr marL="137160" marR="9144" marT="9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11,109</a:t>
                      </a:r>
                    </a:p>
                  </a:txBody>
                  <a:tcPr marL="9144" marT="91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8,110</a:t>
                      </a:r>
                    </a:p>
                  </a:txBody>
                  <a:tcPr marL="9144" marT="91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152</a:t>
                      </a:r>
                    </a:p>
                  </a:txBody>
                  <a:tcPr marL="9144" marT="9144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Tweets</a:t>
                      </a:r>
                    </a:p>
                  </a:txBody>
                  <a:tcPr marL="137160" marR="9144" marT="9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30,322</a:t>
                      </a:r>
                    </a:p>
                  </a:txBody>
                  <a:tcPr marL="9144" marT="91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12,301</a:t>
                      </a:r>
                    </a:p>
                  </a:txBody>
                  <a:tcPr marL="9144" marT="91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269</a:t>
                      </a:r>
                    </a:p>
                  </a:txBody>
                  <a:tcPr marL="9144" marT="9144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Reuters</a:t>
                      </a:r>
                    </a:p>
                  </a:txBody>
                  <a:tcPr marL="137160" marR="9144" marT="9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9,447</a:t>
                      </a:r>
                    </a:p>
                  </a:txBody>
                  <a:tcPr marL="9144" marT="91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32,303</a:t>
                      </a:r>
                    </a:p>
                  </a:txBody>
                  <a:tcPr marL="9144" marT="91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66</a:t>
                      </a:r>
                    </a:p>
                  </a:txBody>
                  <a:tcPr marL="9144" marT="9144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News-T</a:t>
                      </a:r>
                    </a:p>
                  </a:txBody>
                  <a:tcPr marL="137160" marR="9144" marT="9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11,109</a:t>
                      </a:r>
                    </a:p>
                  </a:txBody>
                  <a:tcPr marL="9144" marT="9144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8,110</a:t>
                      </a:r>
                    </a:p>
                  </a:txBody>
                  <a:tcPr marL="9144" marT="9144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152</a:t>
                      </a:r>
                    </a:p>
                  </a:txBody>
                  <a:tcPr marL="9144" marT="9144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16009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Reuters-T</a:t>
                      </a:r>
                    </a:p>
                  </a:txBody>
                  <a:tcPr marL="137160" marR="9144" marT="9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9,447</a:t>
                      </a:r>
                    </a:p>
                  </a:txBody>
                  <a:tcPr marL="9144" marT="9144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32303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144" marT="9144" marB="0" anchor="b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66</a:t>
                      </a:r>
                    </a:p>
                  </a:txBody>
                  <a:tcPr marL="9144" marT="9144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906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152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76C75D-ED62-4C2D-8089-92109375C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274F7-B4B5-44ED-A2C1-8412068453D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4880DE-55D2-491E-A069-07621689C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823398"/>
              </p:ext>
            </p:extLst>
          </p:nvPr>
        </p:nvGraphicFramePr>
        <p:xfrm>
          <a:off x="971600" y="1925473"/>
          <a:ext cx="7128792" cy="481589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891099">
                  <a:extLst>
                    <a:ext uri="{9D8B030D-6E8A-4147-A177-3AD203B41FA5}">
                      <a16:colId xmlns:a16="http://schemas.microsoft.com/office/drawing/2014/main" val="629623875"/>
                    </a:ext>
                  </a:extLst>
                </a:gridCol>
                <a:gridCol w="891099">
                  <a:extLst>
                    <a:ext uri="{9D8B030D-6E8A-4147-A177-3AD203B41FA5}">
                      <a16:colId xmlns:a16="http://schemas.microsoft.com/office/drawing/2014/main" val="3429129204"/>
                    </a:ext>
                  </a:extLst>
                </a:gridCol>
                <a:gridCol w="891099">
                  <a:extLst>
                    <a:ext uri="{9D8B030D-6E8A-4147-A177-3AD203B41FA5}">
                      <a16:colId xmlns:a16="http://schemas.microsoft.com/office/drawing/2014/main" val="3330440158"/>
                    </a:ext>
                  </a:extLst>
                </a:gridCol>
                <a:gridCol w="891099">
                  <a:extLst>
                    <a:ext uri="{9D8B030D-6E8A-4147-A177-3AD203B41FA5}">
                      <a16:colId xmlns:a16="http://schemas.microsoft.com/office/drawing/2014/main" val="3674506643"/>
                    </a:ext>
                  </a:extLst>
                </a:gridCol>
                <a:gridCol w="891099">
                  <a:extLst>
                    <a:ext uri="{9D8B030D-6E8A-4147-A177-3AD203B41FA5}">
                      <a16:colId xmlns:a16="http://schemas.microsoft.com/office/drawing/2014/main" val="1568885670"/>
                    </a:ext>
                  </a:extLst>
                </a:gridCol>
                <a:gridCol w="891099">
                  <a:extLst>
                    <a:ext uri="{9D8B030D-6E8A-4147-A177-3AD203B41FA5}">
                      <a16:colId xmlns:a16="http://schemas.microsoft.com/office/drawing/2014/main" val="822585045"/>
                    </a:ext>
                  </a:extLst>
                </a:gridCol>
                <a:gridCol w="891099">
                  <a:extLst>
                    <a:ext uri="{9D8B030D-6E8A-4147-A177-3AD203B41FA5}">
                      <a16:colId xmlns:a16="http://schemas.microsoft.com/office/drawing/2014/main" val="3596047644"/>
                    </a:ext>
                  </a:extLst>
                </a:gridCol>
                <a:gridCol w="891099">
                  <a:extLst>
                    <a:ext uri="{9D8B030D-6E8A-4147-A177-3AD203B41FA5}">
                      <a16:colId xmlns:a16="http://schemas.microsoft.com/office/drawing/2014/main" val="2285547092"/>
                    </a:ext>
                  </a:extLst>
                </a:gridCol>
              </a:tblGrid>
              <a:tr h="3215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  <a:latin typeface="+mn-lt"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  <a:latin typeface="+mn-lt"/>
                        </a:rPr>
                        <a:t>Data sets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effectLst/>
                          <a:latin typeface="+mn-lt"/>
                        </a:rPr>
                        <a:t>OSDM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 err="1">
                          <a:effectLst/>
                          <a:latin typeface="+mn-lt"/>
                        </a:rPr>
                        <a:t>MStreamF</a:t>
                      </a:r>
                      <a:r>
                        <a:rPr lang="en-US" sz="1000" b="1" u="none" strike="noStrike" dirty="0">
                          <a:effectLst/>
                          <a:latin typeface="+mn-lt"/>
                        </a:rPr>
                        <a:t>-O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 err="1">
                          <a:effectLst/>
                          <a:latin typeface="+mn-lt"/>
                        </a:rPr>
                        <a:t>MStreamF</a:t>
                      </a:r>
                      <a:r>
                        <a:rPr lang="en-US" sz="1000" b="1" u="none" strike="noStrike" dirty="0">
                          <a:effectLst/>
                          <a:latin typeface="+mn-lt"/>
                        </a:rPr>
                        <a:t>-G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 err="1">
                          <a:effectLst/>
                          <a:latin typeface="+mn-lt"/>
                        </a:rPr>
                        <a:t>Sumblr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effectLst/>
                          <a:latin typeface="+mn-lt"/>
                        </a:rPr>
                        <a:t>DTM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u="none" strike="noStrike" dirty="0">
                          <a:effectLst/>
                          <a:latin typeface="+mn-lt"/>
                        </a:rPr>
                        <a:t>DMM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840618"/>
                  </a:ext>
                </a:extLst>
              </a:tr>
              <a:tr h="186524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n-lt"/>
                        </a:rPr>
                        <a:t>NMI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News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u="none" strike="noStrike" dirty="0">
                          <a:effectLst/>
                          <a:latin typeface="+mn-lt"/>
                        </a:rPr>
                        <a:t>0.815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0.685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0.780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0.630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0.808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0.586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43130"/>
                  </a:ext>
                </a:extLst>
              </a:tr>
              <a:tr h="1865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Tweets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u="none" strike="noStrike" dirty="0">
                          <a:effectLst/>
                          <a:latin typeface="+mn-lt"/>
                        </a:rPr>
                        <a:t>0.836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0.746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0.795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0.698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0.800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0.636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extLst>
                  <a:ext uri="{0D108BD9-81ED-4DB2-BD59-A6C34878D82A}">
                    <a16:rowId xmlns:a16="http://schemas.microsoft.com/office/drawing/2014/main" val="4129444537"/>
                  </a:ext>
                </a:extLst>
              </a:tr>
              <a:tr h="1776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Reuters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u="none" strike="noStrike" dirty="0">
                          <a:effectLst/>
                          <a:latin typeface="+mn-lt"/>
                        </a:rPr>
                        <a:t>0.552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0.361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0.364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0.464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0.537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0.448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extLst>
                  <a:ext uri="{0D108BD9-81ED-4DB2-BD59-A6C34878D82A}">
                    <a16:rowId xmlns:a16="http://schemas.microsoft.com/office/drawing/2014/main" val="3276184489"/>
                  </a:ext>
                </a:extLst>
              </a:tr>
              <a:tr h="1776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News-T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0.858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0.803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u="none" strike="noStrike" dirty="0">
                          <a:effectLst/>
                          <a:latin typeface="+mn-lt"/>
                        </a:rPr>
                        <a:t>0.888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0.723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0.810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0.582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extLst>
                  <a:ext uri="{0D108BD9-81ED-4DB2-BD59-A6C34878D82A}">
                    <a16:rowId xmlns:a16="http://schemas.microsoft.com/office/drawing/2014/main" val="3004044160"/>
                  </a:ext>
                </a:extLst>
              </a:tr>
              <a:tr h="1776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Reuters-T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0.554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0.381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0.405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0.494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u="none" strike="noStrike" dirty="0">
                          <a:effectLst/>
                          <a:latin typeface="+mn-lt"/>
                        </a:rPr>
                        <a:t>0.537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0.476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092889"/>
                  </a:ext>
                </a:extLst>
              </a:tr>
              <a:tr h="17764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n-lt"/>
                        </a:rPr>
                        <a:t>Homo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News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u="none" strike="noStrike" dirty="0">
                          <a:effectLst/>
                          <a:latin typeface="+mn-lt"/>
                        </a:rPr>
                        <a:t>0.951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0.654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0.751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0.547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0.833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0.588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494084"/>
                  </a:ext>
                </a:extLst>
              </a:tr>
              <a:tr h="1776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Tweets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u="none" strike="noStrike" dirty="0">
                          <a:effectLst/>
                          <a:latin typeface="+mn-lt"/>
                        </a:rPr>
                        <a:t>0.936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0.695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0.738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0.758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0.822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0.622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extLst>
                  <a:ext uri="{0D108BD9-81ED-4DB2-BD59-A6C34878D82A}">
                    <a16:rowId xmlns:a16="http://schemas.microsoft.com/office/drawing/2014/main" val="3291381267"/>
                  </a:ext>
                </a:extLst>
              </a:tr>
              <a:tr h="1776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Reuters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u="none" strike="noStrike" dirty="0">
                          <a:effectLst/>
                          <a:latin typeface="+mn-lt"/>
                        </a:rPr>
                        <a:t>0.954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0.374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0.319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0.402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0.659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0.466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extLst>
                  <a:ext uri="{0D108BD9-81ED-4DB2-BD59-A6C34878D82A}">
                    <a16:rowId xmlns:a16="http://schemas.microsoft.com/office/drawing/2014/main" val="1607073140"/>
                  </a:ext>
                </a:extLst>
              </a:tr>
              <a:tr h="1776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News-T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u="none" strike="noStrike" dirty="0">
                          <a:effectLst/>
                          <a:latin typeface="+mn-lt"/>
                        </a:rPr>
                        <a:t>0.900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0.778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0.900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0.747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0.837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0.565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extLst>
                  <a:ext uri="{0D108BD9-81ED-4DB2-BD59-A6C34878D82A}">
                    <a16:rowId xmlns:a16="http://schemas.microsoft.com/office/drawing/2014/main" val="1815336348"/>
                  </a:ext>
                </a:extLst>
              </a:tr>
              <a:tr h="1865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Reuters-T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u="none" strike="noStrike" dirty="0">
                          <a:effectLst/>
                          <a:latin typeface="+mn-lt"/>
                        </a:rPr>
                        <a:t>0.964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0.385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0.343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0.574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0.657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0.497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0672881"/>
                  </a:ext>
                </a:extLst>
              </a:tr>
              <a:tr h="195406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n-lt"/>
                        </a:rPr>
                        <a:t>V-Measure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News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u="none" strike="noStrike" dirty="0">
                          <a:effectLst/>
                          <a:latin typeface="+mn-lt"/>
                        </a:rPr>
                        <a:t>0.805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0.684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0.779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0.630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0.808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0.586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720144"/>
                  </a:ext>
                </a:extLst>
              </a:tr>
              <a:tr h="1865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Tweets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u="none" strike="noStrike" dirty="0">
                          <a:effectLst/>
                          <a:latin typeface="+mn-lt"/>
                        </a:rPr>
                        <a:t>0.831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0.744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0.793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0.696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0.800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0.636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extLst>
                  <a:ext uri="{0D108BD9-81ED-4DB2-BD59-A6C34878D82A}">
                    <a16:rowId xmlns:a16="http://schemas.microsoft.com/office/drawing/2014/main" val="2796497255"/>
                  </a:ext>
                </a:extLst>
              </a:tr>
              <a:tr h="1776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Reuters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u="none" strike="noStrike" dirty="0">
                          <a:effectLst/>
                          <a:latin typeface="+mn-lt"/>
                        </a:rPr>
                        <a:t>0.479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0.361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0.361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0.458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0.526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0.448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extLst>
                  <a:ext uri="{0D108BD9-81ED-4DB2-BD59-A6C34878D82A}">
                    <a16:rowId xmlns:a16="http://schemas.microsoft.com/office/drawing/2014/main" val="2612758240"/>
                  </a:ext>
                </a:extLst>
              </a:tr>
              <a:tr h="1776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News-T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0.857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0.803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u="none" strike="noStrike" dirty="0">
                          <a:effectLst/>
                          <a:latin typeface="+mn-lt"/>
                        </a:rPr>
                        <a:t>0.888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0.723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0.810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0.582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extLst>
                  <a:ext uri="{0D108BD9-81ED-4DB2-BD59-A6C34878D82A}">
                    <a16:rowId xmlns:a16="http://schemas.microsoft.com/office/drawing/2014/main" val="2979573876"/>
                  </a:ext>
                </a:extLst>
              </a:tr>
              <a:tr h="1776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Reuters-T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0.478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0.380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0.400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0.436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u="none" strike="noStrike" dirty="0">
                          <a:effectLst/>
                          <a:latin typeface="+mn-lt"/>
                        </a:rPr>
                        <a:t>0.527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0.476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075613"/>
                  </a:ext>
                </a:extLst>
              </a:tr>
              <a:tr h="17764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n-lt"/>
                        </a:rPr>
                        <a:t>Purity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News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u="none" strike="noStrike" dirty="0">
                          <a:effectLst/>
                          <a:latin typeface="+mn-lt"/>
                        </a:rPr>
                        <a:t>0.907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0.552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0.653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0.414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0.767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0.456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047561"/>
                  </a:ext>
                </a:extLst>
              </a:tr>
              <a:tr h="1776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Tweets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u="none" strike="noStrike" dirty="0">
                          <a:effectLst/>
                          <a:latin typeface="+mn-lt"/>
                        </a:rPr>
                        <a:t>0.890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0.529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0.801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0.609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0.749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0.473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extLst>
                  <a:ext uri="{0D108BD9-81ED-4DB2-BD59-A6C34878D82A}">
                    <a16:rowId xmlns:a16="http://schemas.microsoft.com/office/drawing/2014/main" val="2515758985"/>
                  </a:ext>
                </a:extLst>
              </a:tr>
              <a:tr h="1776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Reuters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u="none" strike="noStrike" dirty="0">
                          <a:effectLst/>
                          <a:latin typeface="+mn-lt"/>
                        </a:rPr>
                        <a:t>0.962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0.602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0.530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0.609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0.793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0.673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extLst>
                  <a:ext uri="{0D108BD9-81ED-4DB2-BD59-A6C34878D82A}">
                    <a16:rowId xmlns:a16="http://schemas.microsoft.com/office/drawing/2014/main" val="1656692603"/>
                  </a:ext>
                </a:extLst>
              </a:tr>
              <a:tr h="1776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News-T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u="none" strike="noStrike" dirty="0">
                          <a:effectLst/>
                          <a:latin typeface="+mn-lt"/>
                        </a:rPr>
                        <a:t>0.851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0.636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0.835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0.580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0.765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0.398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extLst>
                  <a:ext uri="{0D108BD9-81ED-4DB2-BD59-A6C34878D82A}">
                    <a16:rowId xmlns:a16="http://schemas.microsoft.com/office/drawing/2014/main" val="2714094521"/>
                  </a:ext>
                </a:extLst>
              </a:tr>
              <a:tr h="1776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Reuters-T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u="none" strike="noStrike" dirty="0">
                          <a:effectLst/>
                          <a:latin typeface="+mn-lt"/>
                        </a:rPr>
                        <a:t>0.972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0.608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0.606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0.770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0.795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0.694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95698"/>
                  </a:ext>
                </a:extLst>
              </a:tr>
              <a:tr h="177643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n-lt"/>
                        </a:rPr>
                        <a:t>Acc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News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u="none" strike="noStrike" dirty="0">
                          <a:effectLst/>
                          <a:latin typeface="+mn-lt"/>
                        </a:rPr>
                        <a:t>0.880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0.420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0.517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0.560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0.647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0.334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743100"/>
                  </a:ext>
                </a:extLst>
              </a:tr>
              <a:tr h="1776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Tweets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0.665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0.246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u="none" strike="noStrike" dirty="0">
                          <a:effectLst/>
                          <a:latin typeface="+mn-lt"/>
                        </a:rPr>
                        <a:t>0.707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0.539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0.246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extLst>
                  <a:ext uri="{0D108BD9-81ED-4DB2-BD59-A6C34878D82A}">
                    <a16:rowId xmlns:a16="http://schemas.microsoft.com/office/drawing/2014/main" val="1620573088"/>
                  </a:ext>
                </a:extLst>
              </a:tr>
              <a:tr h="1776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Reuters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u="none" strike="noStrike" dirty="0">
                          <a:effectLst/>
                          <a:latin typeface="+mn-lt"/>
                        </a:rPr>
                        <a:t>0.927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0.577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0.452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0.652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0.669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0.649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extLst>
                  <a:ext uri="{0D108BD9-81ED-4DB2-BD59-A6C34878D82A}">
                    <a16:rowId xmlns:a16="http://schemas.microsoft.com/office/drawing/2014/main" val="3848867003"/>
                  </a:ext>
                </a:extLst>
              </a:tr>
              <a:tr h="1776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News-T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u="none" strike="noStrike" dirty="0">
                          <a:effectLst/>
                          <a:latin typeface="+mn-lt"/>
                        </a:rPr>
                        <a:t>0.769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0.584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0.606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0.653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0.294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0.073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extLst>
                  <a:ext uri="{0D108BD9-81ED-4DB2-BD59-A6C34878D82A}">
                    <a16:rowId xmlns:a16="http://schemas.microsoft.com/office/drawing/2014/main" val="3287462088"/>
                  </a:ext>
                </a:extLst>
              </a:tr>
              <a:tr h="1776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Reuters-T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1" u="none" strike="noStrike" dirty="0">
                          <a:effectLst/>
                          <a:latin typeface="+mn-lt"/>
                        </a:rPr>
                        <a:t>0.952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0.447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0.461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0.620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  <a:latin typeface="+mn-lt"/>
                        </a:rPr>
                        <a:t>0.644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  <a:latin typeface="+mn-lt"/>
                        </a:rPr>
                        <a:t>0.500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025" marR="8025" marT="8025" marB="0" anchor="b"/>
                </a:tc>
                <a:extLst>
                  <a:ext uri="{0D108BD9-81ED-4DB2-BD59-A6C34878D82A}">
                    <a16:rowId xmlns:a16="http://schemas.microsoft.com/office/drawing/2014/main" val="284022838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7CFA79E-B745-44D1-B052-E2E6ABE4DB9C}"/>
              </a:ext>
            </a:extLst>
          </p:cNvPr>
          <p:cNvSpPr txBox="1"/>
          <p:nvPr/>
        </p:nvSpPr>
        <p:spPr>
          <a:xfrm>
            <a:off x="204442" y="912161"/>
            <a:ext cx="861603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2450" lvl="1" indent="-457200">
              <a:buFont typeface="Wingdings" panose="05000000000000000000" pitchFamily="2" charset="2"/>
              <a:buChar char="Ø"/>
            </a:pPr>
            <a:r>
              <a:rPr lang="en-US" altLang="zh-CN" b="1" kern="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Clustering Evaluation</a:t>
            </a:r>
          </a:p>
          <a:p>
            <a:pPr marL="1009650" lvl="2" indent="-457200">
              <a:buFont typeface="Arial" panose="020B0604020202020204" pitchFamily="34" charset="0"/>
              <a:buChar char="•"/>
            </a:pPr>
            <a:r>
              <a:rPr lang="en-US" sz="1600" dirty="0"/>
              <a:t>Highest Purity</a:t>
            </a:r>
          </a:p>
          <a:p>
            <a:pPr marL="1009650" lvl="2" indent="-457200">
              <a:buFont typeface="Arial" panose="020B0604020202020204" pitchFamily="34" charset="0"/>
              <a:buChar char="•"/>
            </a:pPr>
            <a:r>
              <a:rPr lang="en-US" sz="1600" dirty="0"/>
              <a:t>Outperformed for real world datasets</a:t>
            </a:r>
          </a:p>
        </p:txBody>
      </p:sp>
    </p:spTree>
    <p:extLst>
      <p:ext uri="{BB962C8B-B14F-4D97-AF65-F5344CB8AC3E}">
        <p14:creationId xmlns:p14="http://schemas.microsoft.com/office/powerpoint/2010/main" val="102109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76C75D-ED62-4C2D-8089-92109375C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274F7-B4B5-44ED-A2C1-8412068453D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Model Performance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4FF7ED-2158-4955-9907-FC9A25DEF2CA}"/>
              </a:ext>
            </a:extLst>
          </p:cNvPr>
          <p:cNvSpPr txBox="1"/>
          <p:nvPr/>
        </p:nvSpPr>
        <p:spPr>
          <a:xfrm>
            <a:off x="204442" y="912161"/>
            <a:ext cx="5807718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2450" lvl="1" indent="-457200">
              <a:buFont typeface="Wingdings" panose="05000000000000000000" pitchFamily="2" charset="2"/>
              <a:buChar char="Ø"/>
            </a:pPr>
            <a:r>
              <a:rPr lang="en-US" altLang="zh-CN" sz="2200" b="1" kern="0" dirty="0">
                <a:solidFill>
                  <a:schemeClr val="accent2">
                    <a:lumMod val="75000"/>
                  </a:schemeClr>
                </a:solidFill>
                <a:latin typeface="+mj-lt"/>
                <a:cs typeface="Times New Roman" pitchFamily="18" charset="0"/>
              </a:rPr>
              <a:t>NMI over stream</a:t>
            </a:r>
          </a:p>
          <a:p>
            <a:pPr marL="1009650" lvl="2" indent="-4572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009650" lvl="2" indent="-457200">
              <a:buFont typeface="Arial" panose="020B0604020202020204" pitchFamily="34" charset="0"/>
              <a:buChar char="•"/>
            </a:pPr>
            <a:r>
              <a:rPr lang="en-US" sz="1600" dirty="0"/>
              <a:t>Model needs to maintain the NMI </a:t>
            </a:r>
          </a:p>
          <a:p>
            <a:pPr marL="1009650" lvl="2" indent="-4572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009650" lvl="2" indent="-457200">
              <a:buFont typeface="Arial" panose="020B0604020202020204" pitchFamily="34" charset="0"/>
              <a:buChar char="•"/>
            </a:pPr>
            <a:r>
              <a:rPr lang="en-US" sz="1600" dirty="0"/>
              <a:t>Less variance over stream means model is able to adapt concept evolution </a:t>
            </a:r>
          </a:p>
          <a:p>
            <a:pPr marL="1009650" lvl="2" indent="-4572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009650" lvl="2" indent="-457200">
              <a:buFont typeface="Arial" panose="020B0604020202020204" pitchFamily="34" charset="0"/>
              <a:buChar char="•"/>
            </a:pPr>
            <a:r>
              <a:rPr lang="en-US" sz="1600" dirty="0"/>
              <a:t>OSDM reports very stable NMI  over stream</a:t>
            </a:r>
          </a:p>
          <a:p>
            <a:pPr marL="1009650" lvl="2" indent="-4572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009650" lvl="2" indent="-457200">
              <a:buFont typeface="Arial" panose="020B0604020202020204" pitchFamily="34" charset="0"/>
              <a:buChar char="•"/>
            </a:pPr>
            <a:r>
              <a:rPr lang="en-US" sz="1600" dirty="0"/>
              <a:t>Compared to all most model the performance line of OSDM is clearly high</a:t>
            </a:r>
          </a:p>
          <a:p>
            <a:pPr marL="1009650" lvl="2" indent="-4572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52450" lvl="2"/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023DAB-CA4D-4F58-B345-5985A9B26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4749285"/>
            <a:ext cx="2133600" cy="19499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47DA977-F98D-4828-BFF2-776B5861C74E}"/>
              </a:ext>
            </a:extLst>
          </p:cNvPr>
          <p:cNvSpPr txBox="1"/>
          <p:nvPr/>
        </p:nvSpPr>
        <p:spPr>
          <a:xfrm>
            <a:off x="899592" y="4293096"/>
            <a:ext cx="8640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A14D07"/>
                </a:solidFill>
                <a:latin typeface="+mj-lt"/>
              </a:rPr>
              <a:t>News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DDDEC44-3BB3-4D14-83E5-11D3A18A2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942" y="4758036"/>
            <a:ext cx="2141717" cy="19499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5EC6A26-D543-4F62-BAFF-17D7C9FD2CDC}"/>
              </a:ext>
            </a:extLst>
          </p:cNvPr>
          <p:cNvSpPr txBox="1"/>
          <p:nvPr/>
        </p:nvSpPr>
        <p:spPr>
          <a:xfrm>
            <a:off x="2889176" y="4349175"/>
            <a:ext cx="11295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A14D07"/>
                </a:solidFill>
                <a:latin typeface="+mj-lt"/>
              </a:rPr>
              <a:t>News-T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AC8F58C-2198-4D88-86DA-B8A107CD3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659" y="4758035"/>
            <a:ext cx="2176445" cy="19792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F14FFE9-B502-44B4-8BB2-744FD5F0D256}"/>
              </a:ext>
            </a:extLst>
          </p:cNvPr>
          <p:cNvSpPr txBox="1"/>
          <p:nvPr/>
        </p:nvSpPr>
        <p:spPr>
          <a:xfrm>
            <a:off x="5049416" y="4349175"/>
            <a:ext cx="11295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A14D07"/>
                </a:solidFill>
                <a:latin typeface="+mj-lt"/>
              </a:rPr>
              <a:t>Reuters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AC49234-91CB-4DCE-BA6A-7A5C691B6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222" y="4758034"/>
            <a:ext cx="2146930" cy="195942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4FEC57E-CB24-441E-91E9-22434BB4614C}"/>
              </a:ext>
            </a:extLst>
          </p:cNvPr>
          <p:cNvSpPr txBox="1"/>
          <p:nvPr/>
        </p:nvSpPr>
        <p:spPr>
          <a:xfrm>
            <a:off x="7236301" y="4349175"/>
            <a:ext cx="14534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A14D07"/>
                </a:solidFill>
                <a:latin typeface="+mj-lt"/>
              </a:rPr>
              <a:t>Reuters-T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BE9FD8-AC1E-43F8-93B1-B5CD6111EAEB}"/>
              </a:ext>
            </a:extLst>
          </p:cNvPr>
          <p:cNvSpPr txBox="1"/>
          <p:nvPr/>
        </p:nvSpPr>
        <p:spPr>
          <a:xfrm>
            <a:off x="7236301" y="1832271"/>
            <a:ext cx="11295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A14D07"/>
                </a:solidFill>
                <a:latin typeface="+mj-lt"/>
              </a:rPr>
              <a:t>Tweets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274F388-C596-47AF-BC4E-BF4B25D15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488" y="2249852"/>
            <a:ext cx="2170763" cy="199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71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76C75D-ED62-4C2D-8089-92109375C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274F7-B4B5-44ED-A2C1-8412068453D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Parameter Sensitivity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7AB998-06CF-474F-B2CE-42B39E641B4C}"/>
                  </a:ext>
                </a:extLst>
              </p:cNvPr>
              <p:cNvSpPr txBox="1"/>
              <p:nvPr/>
            </p:nvSpPr>
            <p:spPr>
              <a:xfrm>
                <a:off x="-129927" y="6396335"/>
                <a:ext cx="3276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7AB998-06CF-474F-B2CE-42B39E641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9927" y="6396335"/>
                <a:ext cx="327660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81C4AA-7115-4CFC-9098-DAB9920F7D23}"/>
                  </a:ext>
                </a:extLst>
              </p:cNvPr>
              <p:cNvSpPr txBox="1"/>
              <p:nvPr/>
            </p:nvSpPr>
            <p:spPr>
              <a:xfrm>
                <a:off x="4355976" y="6373209"/>
                <a:ext cx="7857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81C4AA-7115-4CFC-9098-DAB9920F7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6373209"/>
                <a:ext cx="785710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EC63ED-FE1D-4F4A-996A-65FF476BABEF}"/>
                  </a:ext>
                </a:extLst>
              </p:cNvPr>
              <p:cNvSpPr txBox="1"/>
              <p:nvPr/>
            </p:nvSpPr>
            <p:spPr>
              <a:xfrm>
                <a:off x="6974805" y="6331154"/>
                <a:ext cx="9682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𝜆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EC63ED-FE1D-4F4A-996A-65FF476BA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805" y="6331154"/>
                <a:ext cx="96825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440EC16-51EA-4D67-B92F-CA2EC25F6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9" y="3934322"/>
            <a:ext cx="2772445" cy="2399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7C4883-3DDC-4A8D-A4C4-61D2634D49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2280" y="3965415"/>
            <a:ext cx="2877067" cy="2399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132458-E857-42CA-A54C-BEB0B32D2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9347" y="3909926"/>
            <a:ext cx="2877067" cy="24634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FD5712-1150-47A0-9DFE-2C0D73475DC1}"/>
                  </a:ext>
                </a:extLst>
              </p:cNvPr>
              <p:cNvSpPr txBox="1"/>
              <p:nvPr/>
            </p:nvSpPr>
            <p:spPr>
              <a:xfrm>
                <a:off x="231629" y="954641"/>
                <a:ext cx="7711427" cy="26468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52450" lvl="1" indent="-457200">
                  <a:buFont typeface="Wingdings" panose="05000000000000000000" pitchFamily="2" charset="2"/>
                  <a:buChar char="Ø"/>
                </a:pPr>
                <a:r>
                  <a:rPr lang="en-US" altLang="zh-CN" sz="2200" b="1" kern="0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  <a:cs typeface="Times New Roman" pitchFamily="18" charset="0"/>
                  </a:rPr>
                  <a:t>Parameters of the Model</a:t>
                </a:r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746125" lvl="2" indent="-306388">
                  <a:buFont typeface="Arial" panose="020B0604020202020204" pitchFamily="34" charset="0"/>
                  <a:buChar char="•"/>
                </a:pPr>
                <a:r>
                  <a:rPr lang="en-US" sz="1600" b="0" dirty="0"/>
                  <a:t>Balance of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and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is necessary for model</a:t>
                </a:r>
              </a:p>
              <a:p>
                <a:pPr marL="746125" lvl="2" indent="-306388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746125" lvl="2" indent="-306388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Very Low value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will create very less number of clusters  </a:t>
                </a:r>
              </a:p>
              <a:p>
                <a:pPr marL="746125" lvl="2" indent="-306388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746125" lvl="2" indent="-306388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OSDM has stable performance for a large number of parameter range</a:t>
                </a:r>
              </a:p>
              <a:p>
                <a:pPr marL="746125" lvl="2" indent="-306388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746125" lvl="2" indent="-306388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Clustering quality w.r.t purity and NMI are strongly stable for each parameter</a:t>
                </a:r>
              </a:p>
              <a:p>
                <a:pPr marL="552450" lvl="2"/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FD5712-1150-47A0-9DFE-2C0D73475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29" y="954641"/>
                <a:ext cx="7711427" cy="2646878"/>
              </a:xfrm>
              <a:prstGeom prst="rect">
                <a:avLst/>
              </a:prstGeom>
              <a:blipFill>
                <a:blip r:embed="rId8"/>
                <a:stretch>
                  <a:fillRect t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396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76C75D-ED62-4C2D-8089-92109375C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274F7-B4B5-44ED-A2C1-8412068453D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FD5712-1150-47A0-9DFE-2C0D73475DC1}"/>
              </a:ext>
            </a:extLst>
          </p:cNvPr>
          <p:cNvSpPr txBox="1"/>
          <p:nvPr/>
        </p:nvSpPr>
        <p:spPr>
          <a:xfrm>
            <a:off x="231629" y="954640"/>
            <a:ext cx="815679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2450" lvl="1" indent="-457200">
              <a:buFont typeface="Wingdings" panose="05000000000000000000" pitchFamily="2" charset="2"/>
              <a:buChar char="Ø"/>
            </a:pPr>
            <a:r>
              <a:rPr lang="en-US" altLang="zh-CN" sz="2200" kern="0" dirty="0">
                <a:latin typeface="+mj-lt"/>
                <a:cs typeface="Times New Roman" pitchFamily="18" charset="0"/>
              </a:rPr>
              <a:t>Previous clustering models do not consider </a:t>
            </a:r>
            <a:r>
              <a:rPr lang="en-US" altLang="zh-CN" sz="2200" kern="0" dirty="0">
                <a:solidFill>
                  <a:srgbClr val="A14D07"/>
                </a:solidFill>
                <a:latin typeface="+mj-lt"/>
                <a:cs typeface="Times New Roman" pitchFamily="18" charset="0"/>
              </a:rPr>
              <a:t>semantic representation </a:t>
            </a:r>
            <a:r>
              <a:rPr lang="en-US" altLang="zh-CN" sz="2200" kern="0" dirty="0">
                <a:latin typeface="+mj-lt"/>
                <a:cs typeface="Times New Roman" pitchFamily="18" charset="0"/>
              </a:rPr>
              <a:t>which leads to term ambiguity issue</a:t>
            </a:r>
          </a:p>
          <a:p>
            <a:pPr marL="552450" lvl="1" indent="-457200">
              <a:buFont typeface="Wingdings" panose="05000000000000000000" pitchFamily="2" charset="2"/>
              <a:buChar char="Ø"/>
            </a:pPr>
            <a:endParaRPr lang="en-US" altLang="zh-CN" sz="2200" kern="0" dirty="0">
              <a:latin typeface="+mj-lt"/>
              <a:cs typeface="Times New Roman" pitchFamily="18" charset="0"/>
            </a:endParaRPr>
          </a:p>
          <a:p>
            <a:pPr marL="552450" lvl="1" indent="-457200">
              <a:buFont typeface="Wingdings" panose="05000000000000000000" pitchFamily="2" charset="2"/>
              <a:buChar char="Ø"/>
            </a:pPr>
            <a:r>
              <a:rPr lang="en-US" altLang="zh-CN" sz="2200" kern="0" dirty="0">
                <a:latin typeface="+mj-lt"/>
                <a:cs typeface="Times New Roman" pitchFamily="18" charset="0"/>
              </a:rPr>
              <a:t>SOTA adopt </a:t>
            </a:r>
            <a:r>
              <a:rPr lang="en-US" altLang="zh-CN" sz="2200" kern="0" dirty="0">
                <a:solidFill>
                  <a:srgbClr val="A14D07"/>
                </a:solidFill>
                <a:latin typeface="+mj-lt"/>
                <a:cs typeface="Times New Roman" pitchFamily="18" charset="0"/>
              </a:rPr>
              <a:t>batch-wise processing </a:t>
            </a:r>
            <a:r>
              <a:rPr lang="en-US" altLang="zh-CN" sz="2200" kern="0" dirty="0">
                <a:latin typeface="+mj-lt"/>
                <a:cs typeface="Times New Roman" pitchFamily="18" charset="0"/>
              </a:rPr>
              <a:t>and delete old batches</a:t>
            </a:r>
          </a:p>
          <a:p>
            <a:pPr marL="552450" lvl="1" indent="-457200">
              <a:buFont typeface="Wingdings" panose="05000000000000000000" pitchFamily="2" charset="2"/>
              <a:buChar char="Ø"/>
            </a:pPr>
            <a:endParaRPr lang="en-US" altLang="zh-CN" sz="2200" kern="0" dirty="0">
              <a:latin typeface="+mj-lt"/>
              <a:cs typeface="Times New Roman" pitchFamily="18" charset="0"/>
            </a:endParaRPr>
          </a:p>
          <a:p>
            <a:pPr marL="552450" lvl="1" indent="-457200">
              <a:buFont typeface="Wingdings" panose="05000000000000000000" pitchFamily="2" charset="2"/>
              <a:buChar char="Ø"/>
            </a:pPr>
            <a:endParaRPr lang="en-US" altLang="zh-CN" sz="2200" kern="0" dirty="0">
              <a:latin typeface="+mj-lt"/>
              <a:cs typeface="Times New Roman" pitchFamily="18" charset="0"/>
            </a:endParaRPr>
          </a:p>
          <a:p>
            <a:pPr marL="552450" lvl="1" indent="-457200">
              <a:buFont typeface="Wingdings" panose="05000000000000000000" pitchFamily="2" charset="2"/>
              <a:buChar char="Ø"/>
            </a:pPr>
            <a:r>
              <a:rPr lang="en-US" altLang="zh-CN" sz="2200" kern="0" dirty="0">
                <a:latin typeface="+mj-lt"/>
                <a:cs typeface="Times New Roman" pitchFamily="18" charset="0"/>
              </a:rPr>
              <a:t>The proposed model solve term ambiguity issue by embedding term </a:t>
            </a:r>
            <a:r>
              <a:rPr lang="en-US" altLang="zh-CN" sz="2200" kern="0" dirty="0">
                <a:solidFill>
                  <a:srgbClr val="A14D07"/>
                </a:solidFill>
                <a:latin typeface="+mj-lt"/>
                <a:cs typeface="Times New Roman" pitchFamily="18" charset="0"/>
              </a:rPr>
              <a:t>co-occurrence matrix</a:t>
            </a:r>
          </a:p>
          <a:p>
            <a:pPr marL="552450" lvl="1" indent="-457200">
              <a:buFont typeface="Wingdings" panose="05000000000000000000" pitchFamily="2" charset="2"/>
              <a:buChar char="Ø"/>
            </a:pPr>
            <a:endParaRPr lang="en-US" altLang="zh-CN" sz="2200" kern="0" dirty="0">
              <a:latin typeface="+mj-lt"/>
              <a:cs typeface="Times New Roman" pitchFamily="18" charset="0"/>
            </a:endParaRPr>
          </a:p>
          <a:p>
            <a:pPr marL="552450" lvl="1" indent="-457200">
              <a:buFont typeface="Wingdings" panose="05000000000000000000" pitchFamily="2" charset="2"/>
              <a:buChar char="Ø"/>
            </a:pPr>
            <a:r>
              <a:rPr lang="en-US" altLang="zh-CN" sz="2200" kern="0" dirty="0">
                <a:latin typeface="+mj-lt"/>
                <a:cs typeface="Times New Roman" pitchFamily="18" charset="0"/>
              </a:rPr>
              <a:t>Can approximate and track </a:t>
            </a:r>
            <a:r>
              <a:rPr lang="en-US" altLang="zh-CN" sz="2200" kern="0" dirty="0">
                <a:solidFill>
                  <a:srgbClr val="A14D07"/>
                </a:solidFill>
                <a:latin typeface="+mj-lt"/>
                <a:cs typeface="Times New Roman" pitchFamily="18" charset="0"/>
              </a:rPr>
              <a:t>evolving number of topics </a:t>
            </a:r>
          </a:p>
          <a:p>
            <a:pPr marL="552450" lvl="1" indent="-457200">
              <a:buFont typeface="Wingdings" panose="05000000000000000000" pitchFamily="2" charset="2"/>
              <a:buChar char="Ø"/>
            </a:pPr>
            <a:endParaRPr lang="en-US" altLang="zh-CN" sz="2200" kern="0" dirty="0">
              <a:latin typeface="+mj-lt"/>
              <a:cs typeface="Times New Roman" pitchFamily="18" charset="0"/>
            </a:endParaRPr>
          </a:p>
          <a:p>
            <a:pPr marL="552450" lvl="1" indent="-457200">
              <a:buFont typeface="Wingdings" panose="05000000000000000000" pitchFamily="2" charset="2"/>
              <a:buChar char="Ø"/>
            </a:pPr>
            <a:r>
              <a:rPr lang="en-US" altLang="zh-CN" sz="2200" kern="0" dirty="0">
                <a:latin typeface="+mj-lt"/>
                <a:cs typeface="Times New Roman" pitchFamily="18" charset="0"/>
              </a:rPr>
              <a:t>Process documents in </a:t>
            </a:r>
            <a:r>
              <a:rPr lang="en-US" altLang="zh-CN" sz="2200" kern="0" dirty="0">
                <a:solidFill>
                  <a:srgbClr val="A14D07"/>
                </a:solidFill>
                <a:latin typeface="+mj-lt"/>
                <a:cs typeface="Times New Roman" pitchFamily="18" charset="0"/>
              </a:rPr>
              <a:t>online fashion</a:t>
            </a:r>
            <a:r>
              <a:rPr lang="en-US" altLang="zh-CN" sz="2200" kern="0" dirty="0">
                <a:latin typeface="+mj-lt"/>
                <a:cs typeface="Times New Roman" pitchFamily="18" charset="0"/>
              </a:rPr>
              <a:t>, thus no dependency on batch-size. </a:t>
            </a:r>
          </a:p>
          <a:p>
            <a:pPr marL="552450" lvl="1" indent="-457200">
              <a:buFont typeface="Wingdings" panose="05000000000000000000" pitchFamily="2" charset="2"/>
              <a:buChar char="Ø"/>
            </a:pPr>
            <a:endParaRPr lang="en-US" sz="2200" kern="0" dirty="0">
              <a:latin typeface="+mj-lt"/>
              <a:cs typeface="Times New Roman" pitchFamily="18" charset="0"/>
            </a:endParaRPr>
          </a:p>
          <a:p>
            <a:pPr marL="552450" lvl="1" indent="-457200">
              <a:buFont typeface="Wingdings" panose="05000000000000000000" pitchFamily="2" charset="2"/>
              <a:buChar char="Ø"/>
            </a:pPr>
            <a:r>
              <a:rPr lang="en-US" sz="2200" kern="0" dirty="0">
                <a:latin typeface="+mj-lt"/>
                <a:cs typeface="Times New Roman" pitchFamily="18" charset="0"/>
              </a:rPr>
              <a:t>Proposed model removes outdated cluster using cluster level </a:t>
            </a:r>
            <a:r>
              <a:rPr lang="en-US" sz="2200" kern="0" dirty="0">
                <a:solidFill>
                  <a:srgbClr val="A14D07"/>
                </a:solidFill>
                <a:latin typeface="+mj-lt"/>
                <a:cs typeface="Times New Roman" pitchFamily="18" charset="0"/>
              </a:rPr>
              <a:t>exponential weight </a:t>
            </a:r>
            <a:endParaRPr lang="en-US" sz="1600" dirty="0">
              <a:solidFill>
                <a:srgbClr val="A14D07"/>
              </a:solidFill>
            </a:endParaRPr>
          </a:p>
          <a:p>
            <a:pPr marL="1009650" lvl="2" indent="-4572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52450" lvl="2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05304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7467B9-011C-433D-B8D5-9ECD5B63FF86}"/>
              </a:ext>
            </a:extLst>
          </p:cNvPr>
          <p:cNvSpPr txBox="1"/>
          <p:nvPr/>
        </p:nvSpPr>
        <p:spPr>
          <a:xfrm>
            <a:off x="539552" y="1490008"/>
            <a:ext cx="7704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Online Graphical Model for</a:t>
            </a:r>
          </a:p>
          <a:p>
            <a:pPr algn="ctr"/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Evolving Short Text Stream Clustering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2D4BE-53BC-4187-A317-6C3DE44E2C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A5969107-FF35-42A6-8630-C988F7FE1BF5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90334EA-9142-4B82-97B8-4F4EE940D828}"/>
              </a:ext>
            </a:extLst>
          </p:cNvPr>
          <p:cNvSpPr/>
          <p:nvPr/>
        </p:nvSpPr>
        <p:spPr>
          <a:xfrm>
            <a:off x="3812595" y="620688"/>
            <a:ext cx="759405" cy="691889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455EC5-9698-4D57-A602-8BCA9EC22A3D}"/>
              </a:ext>
            </a:extLst>
          </p:cNvPr>
          <p:cNvSpPr txBox="1"/>
          <p:nvPr/>
        </p:nvSpPr>
        <p:spPr>
          <a:xfrm>
            <a:off x="755576" y="495249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IEEE Transactions of Cybernetics, 2021</a:t>
            </a:r>
          </a:p>
        </p:txBody>
      </p:sp>
    </p:spTree>
    <p:extLst>
      <p:ext uri="{BB962C8B-B14F-4D97-AF65-F5344CB8AC3E}">
        <p14:creationId xmlns:p14="http://schemas.microsoft.com/office/powerpoint/2010/main" val="2617397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BD7B2AB0-A2C3-4434-B4F3-8F3722E95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88" y="961406"/>
            <a:ext cx="8597350" cy="3187674"/>
          </a:xfrm>
        </p:spPr>
        <p:txBody>
          <a:bodyPr/>
          <a:lstStyle/>
          <a:p>
            <a:r>
              <a:rPr lang="en-US" altLang="en-US" b="0" dirty="0">
                <a:latin typeface="+mj-lt"/>
              </a:rPr>
              <a:t>In social text stream, a topic is revolve around </a:t>
            </a:r>
            <a:r>
              <a:rPr lang="en-US" altLang="en-US" b="0" dirty="0">
                <a:solidFill>
                  <a:srgbClr val="A14D07"/>
                </a:solidFill>
                <a:latin typeface="+mj-lt"/>
              </a:rPr>
              <a:t>core terms</a:t>
            </a:r>
          </a:p>
          <a:p>
            <a:r>
              <a:rPr lang="en-US" altLang="en-US" b="0" dirty="0">
                <a:latin typeface="+mj-lt"/>
              </a:rPr>
              <a:t>A topic with non-changing core terms is referred as </a:t>
            </a:r>
            <a:r>
              <a:rPr lang="en-US" altLang="en-US" b="0" dirty="0">
                <a:solidFill>
                  <a:srgbClr val="A14D07"/>
                </a:solidFill>
                <a:latin typeface="+mj-lt"/>
              </a:rPr>
              <a:t>Event</a:t>
            </a:r>
          </a:p>
          <a:p>
            <a:r>
              <a:rPr lang="en-US" altLang="en-US" b="0" dirty="0">
                <a:latin typeface="+mj-lt"/>
              </a:rPr>
              <a:t>A topic with </a:t>
            </a:r>
            <a:r>
              <a:rPr lang="en-US" altLang="en-US" b="0" dirty="0">
                <a:solidFill>
                  <a:srgbClr val="A14D07"/>
                </a:solidFill>
                <a:latin typeface="+mj-lt"/>
              </a:rPr>
              <a:t>changing core terms </a:t>
            </a:r>
            <a:r>
              <a:rPr lang="en-US" altLang="en-US" b="0" dirty="0">
                <a:latin typeface="+mj-lt"/>
              </a:rPr>
              <a:t>are dynamic in nature</a:t>
            </a:r>
          </a:p>
          <a:p>
            <a:r>
              <a:rPr lang="en-US" altLang="en-US" b="0" dirty="0">
                <a:latin typeface="+mj-lt"/>
              </a:rPr>
              <a:t>To get good results it is necessary for a model to track change in core terms for each topic </a:t>
            </a:r>
          </a:p>
          <a:p>
            <a:r>
              <a:rPr lang="en-US" altLang="en-US" b="0" dirty="0">
                <a:latin typeface="+mj-lt"/>
              </a:rPr>
              <a:t>Previous approaches do not consider core </a:t>
            </a:r>
            <a:r>
              <a:rPr lang="en-US" altLang="en-US" b="0" dirty="0">
                <a:solidFill>
                  <a:srgbClr val="A14D07"/>
                </a:solidFill>
                <a:latin typeface="+mj-lt"/>
              </a:rPr>
              <a:t>term evolution </a:t>
            </a:r>
            <a:r>
              <a:rPr lang="en-US" altLang="en-US" b="0" dirty="0">
                <a:latin typeface="+mj-lt"/>
              </a:rPr>
              <a:t>for online clustering</a:t>
            </a:r>
            <a:endParaRPr lang="en-US" b="0" dirty="0">
              <a:latin typeface="+mj-lt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E22664-869A-4D07-9B11-B2A8CA86DA35}"/>
              </a:ext>
            </a:extLst>
          </p:cNvPr>
          <p:cNvGrpSpPr/>
          <p:nvPr/>
        </p:nvGrpSpPr>
        <p:grpSpPr>
          <a:xfrm>
            <a:off x="1679741" y="4133432"/>
            <a:ext cx="2065618" cy="2298173"/>
            <a:chOff x="1187624" y="2642995"/>
            <a:chExt cx="2065618" cy="2298173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F29032-E09B-4668-922D-8141D73F4BA4}"/>
                </a:ext>
              </a:extLst>
            </p:cNvPr>
            <p:cNvCxnSpPr/>
            <p:nvPr/>
          </p:nvCxnSpPr>
          <p:spPr>
            <a:xfrm>
              <a:off x="1851026" y="2642995"/>
              <a:ext cx="0" cy="22981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27D00BA-AECF-443C-9E42-F84750D37840}"/>
                </a:ext>
              </a:extLst>
            </p:cNvPr>
            <p:cNvCxnSpPr>
              <a:cxnSpLocks/>
            </p:cNvCxnSpPr>
            <p:nvPr/>
          </p:nvCxnSpPr>
          <p:spPr>
            <a:xfrm>
              <a:off x="1187624" y="4941168"/>
              <a:ext cx="2011680" cy="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FE0D916-AD7C-4296-9BA8-32199EF2FAFA}"/>
                </a:ext>
              </a:extLst>
            </p:cNvPr>
            <p:cNvCxnSpPr/>
            <p:nvPr/>
          </p:nvCxnSpPr>
          <p:spPr>
            <a:xfrm>
              <a:off x="2897584" y="2642995"/>
              <a:ext cx="0" cy="22981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B11C811-5FD7-4FFB-A6AC-492EC2BD631C}"/>
                </a:ext>
              </a:extLst>
            </p:cNvPr>
            <p:cNvSpPr/>
            <p:nvPr/>
          </p:nvSpPr>
          <p:spPr>
            <a:xfrm>
              <a:off x="2009318" y="3400569"/>
              <a:ext cx="1243924" cy="71480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323872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647744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971615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295487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619359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943231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2267102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2590974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Trump</a:t>
              </a:r>
            </a:p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Election</a:t>
              </a:r>
            </a:p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Campaign</a:t>
              </a:r>
            </a:p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Vegas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65920F4-9017-4AEE-BF34-0753E0357422}"/>
                </a:ext>
              </a:extLst>
            </p:cNvPr>
            <p:cNvCxnSpPr/>
            <p:nvPr/>
          </p:nvCxnSpPr>
          <p:spPr>
            <a:xfrm>
              <a:off x="2374305" y="2642995"/>
              <a:ext cx="0" cy="22981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8BFA8F7-ADD0-4485-886D-FCECD3194D8E}"/>
                </a:ext>
              </a:extLst>
            </p:cNvPr>
            <p:cNvSpPr/>
            <p:nvPr/>
          </p:nvSpPr>
          <p:spPr>
            <a:xfrm>
              <a:off x="1326664" y="3983054"/>
              <a:ext cx="908604" cy="8180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323872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647744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971615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295487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619359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943231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2267102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2590974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Apple</a:t>
              </a:r>
            </a:p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Health</a:t>
              </a:r>
            </a:p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Benefit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A866717-55CA-4C93-AF02-DEAF7FD8D18C}"/>
                </a:ext>
              </a:extLst>
            </p:cNvPr>
            <p:cNvCxnSpPr/>
            <p:nvPr/>
          </p:nvCxnSpPr>
          <p:spPr>
            <a:xfrm>
              <a:off x="1372345" y="2642995"/>
              <a:ext cx="0" cy="22981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F644474-9304-4A29-8EF2-0F677E9FE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24" y="2646097"/>
              <a:ext cx="0" cy="2295071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702CA7C-A55C-44FD-B24B-5B5146544237}"/>
                </a:ext>
              </a:extLst>
            </p:cNvPr>
            <p:cNvSpPr/>
            <p:nvPr/>
          </p:nvSpPr>
          <p:spPr>
            <a:xfrm>
              <a:off x="1231750" y="2749517"/>
              <a:ext cx="1328618" cy="71480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 New Roman" pitchFamily="18" charset="0"/>
                  <a:cs typeface="Times New Roman" pitchFamily="18" charset="0"/>
                </a:rPr>
                <a:t>Gaga</a:t>
              </a:r>
            </a:p>
            <a:p>
              <a:pPr algn="ctr"/>
              <a:r>
                <a:rPr lang="en-US" sz="1100" dirty="0">
                  <a:latin typeface="Times New Roman" pitchFamily="18" charset="0"/>
                  <a:cs typeface="Times New Roman" pitchFamily="18" charset="0"/>
                </a:rPr>
                <a:t>Shakira</a:t>
              </a:r>
            </a:p>
            <a:p>
              <a:pPr algn="ctr"/>
              <a:r>
                <a:rPr lang="en-US" sz="1100" dirty="0">
                  <a:latin typeface="Times New Roman" pitchFamily="18" charset="0"/>
                  <a:cs typeface="Times New Roman" pitchFamily="18" charset="0"/>
                </a:rPr>
                <a:t>Performance</a:t>
              </a:r>
            </a:p>
            <a:p>
              <a:pPr algn="ctr"/>
              <a:r>
                <a:rPr lang="en-US" sz="1100" dirty="0" err="1">
                  <a:latin typeface="Times New Roman" pitchFamily="18" charset="0"/>
                  <a:cs typeface="Times New Roman" pitchFamily="18" charset="0"/>
                </a:rPr>
                <a:t>LosAngels</a:t>
              </a:r>
              <a:endParaRPr lang="en-US" sz="11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5740A69-334A-4FAC-9CE5-1A23E2EDAC87}"/>
              </a:ext>
            </a:extLst>
          </p:cNvPr>
          <p:cNvGrpSpPr/>
          <p:nvPr/>
        </p:nvGrpSpPr>
        <p:grpSpPr>
          <a:xfrm>
            <a:off x="4932040" y="4149080"/>
            <a:ext cx="2569213" cy="2298173"/>
            <a:chOff x="1187624" y="2642995"/>
            <a:chExt cx="2569213" cy="2298173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7A729EF-C239-439E-A880-4BFFA8537983}"/>
                </a:ext>
              </a:extLst>
            </p:cNvPr>
            <p:cNvCxnSpPr/>
            <p:nvPr/>
          </p:nvCxnSpPr>
          <p:spPr>
            <a:xfrm>
              <a:off x="1851026" y="2642995"/>
              <a:ext cx="0" cy="22981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99386F9-7854-4BC1-AA80-14AF4B766FA7}"/>
                </a:ext>
              </a:extLst>
            </p:cNvPr>
            <p:cNvCxnSpPr>
              <a:cxnSpLocks/>
            </p:cNvCxnSpPr>
            <p:nvPr/>
          </p:nvCxnSpPr>
          <p:spPr>
            <a:xfrm>
              <a:off x="1187624" y="4941168"/>
              <a:ext cx="2011680" cy="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6CF59D4-B774-4128-BB64-033020F3DBFE}"/>
                </a:ext>
              </a:extLst>
            </p:cNvPr>
            <p:cNvCxnSpPr/>
            <p:nvPr/>
          </p:nvCxnSpPr>
          <p:spPr>
            <a:xfrm>
              <a:off x="2897584" y="2642995"/>
              <a:ext cx="0" cy="22981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3D75833-2F77-40FC-92E4-9D5B97066F3B}"/>
                </a:ext>
              </a:extLst>
            </p:cNvPr>
            <p:cNvSpPr/>
            <p:nvPr/>
          </p:nvSpPr>
          <p:spPr>
            <a:xfrm>
              <a:off x="2134856" y="3400569"/>
              <a:ext cx="1621981" cy="71480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323872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647744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971615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295487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619359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943231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2267102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2590974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latin typeface="Times New Roman" pitchFamily="18" charset="0"/>
                  <a:cs typeface="Times New Roman" pitchFamily="18" charset="0"/>
                </a:rPr>
                <a:t>Trump</a:t>
              </a:r>
            </a:p>
            <a:p>
              <a:pPr algn="ctr"/>
              <a:r>
                <a:rPr lang="en-US" sz="1100" dirty="0" err="1">
                  <a:latin typeface="Times New Roman" pitchFamily="18" charset="0"/>
                  <a:cs typeface="Times New Roman" pitchFamily="18" charset="0"/>
                </a:rPr>
                <a:t>Campanign</a:t>
              </a:r>
              <a:endParaRPr lang="en-US" sz="11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100" dirty="0" err="1">
                  <a:latin typeface="Times New Roman" pitchFamily="18" charset="0"/>
                  <a:cs typeface="Times New Roman" pitchFamily="18" charset="0"/>
                </a:rPr>
                <a:t>NewYork</a:t>
              </a:r>
              <a:endParaRPr lang="en-US" sz="11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D3F6AF4-D34A-4751-8ACE-76FCD9E829F0}"/>
                </a:ext>
              </a:extLst>
            </p:cNvPr>
            <p:cNvCxnSpPr/>
            <p:nvPr/>
          </p:nvCxnSpPr>
          <p:spPr>
            <a:xfrm>
              <a:off x="2374305" y="2642995"/>
              <a:ext cx="0" cy="22981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A8C196B-7075-4225-9D05-55A37996E8F3}"/>
                </a:ext>
              </a:extLst>
            </p:cNvPr>
            <p:cNvSpPr/>
            <p:nvPr/>
          </p:nvSpPr>
          <p:spPr>
            <a:xfrm>
              <a:off x="1326664" y="3983054"/>
              <a:ext cx="908604" cy="8180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323872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647744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971615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295487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619359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943231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2267102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2590974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Apple</a:t>
              </a:r>
            </a:p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Health</a:t>
              </a:r>
            </a:p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Benefit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2672E5C-F40C-4F00-B36C-F68F9E292402}"/>
                </a:ext>
              </a:extLst>
            </p:cNvPr>
            <p:cNvCxnSpPr/>
            <p:nvPr/>
          </p:nvCxnSpPr>
          <p:spPr>
            <a:xfrm>
              <a:off x="1372345" y="2642995"/>
              <a:ext cx="0" cy="22981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481DBD2-1B25-4C63-AF12-EA11C07AA7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24" y="2646097"/>
              <a:ext cx="0" cy="2295071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420C24B-248C-44C5-9793-689D0A0694AA}"/>
                </a:ext>
              </a:extLst>
            </p:cNvPr>
            <p:cNvSpPr/>
            <p:nvPr/>
          </p:nvSpPr>
          <p:spPr>
            <a:xfrm>
              <a:off x="1231750" y="2749517"/>
              <a:ext cx="1328618" cy="71480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Times New Roman" pitchFamily="18" charset="0"/>
                  <a:cs typeface="Times New Roman" pitchFamily="18" charset="0"/>
                </a:rPr>
                <a:t>Gaga</a:t>
              </a:r>
            </a:p>
            <a:p>
              <a:pPr algn="ctr"/>
              <a:r>
                <a:rPr lang="en-US" sz="1100" dirty="0">
                  <a:latin typeface="Times New Roman" pitchFamily="18" charset="0"/>
                  <a:cs typeface="Times New Roman" pitchFamily="18" charset="0"/>
                </a:rPr>
                <a:t>Shakira</a:t>
              </a:r>
            </a:p>
            <a:p>
              <a:pPr algn="ctr"/>
              <a:r>
                <a:rPr lang="en-US" sz="1100" dirty="0">
                  <a:latin typeface="Times New Roman" pitchFamily="18" charset="0"/>
                  <a:cs typeface="Times New Roman" pitchFamily="18" charset="0"/>
                </a:rPr>
                <a:t>Performance</a:t>
              </a:r>
            </a:p>
            <a:p>
              <a:pPr algn="ctr"/>
              <a:r>
                <a:rPr lang="en-US" sz="1100" dirty="0" err="1">
                  <a:latin typeface="Times New Roman" pitchFamily="18" charset="0"/>
                  <a:cs typeface="Times New Roman" pitchFamily="18" charset="0"/>
                </a:rPr>
                <a:t>LosAngels</a:t>
              </a:r>
              <a:endParaRPr lang="en-US" sz="11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A44321E-79D6-4EEE-8D1F-B31C8621EBFA}"/>
              </a:ext>
            </a:extLst>
          </p:cNvPr>
          <p:cNvCxnSpPr>
            <a:cxnSpLocks/>
          </p:cNvCxnSpPr>
          <p:nvPr/>
        </p:nvCxnSpPr>
        <p:spPr>
          <a:xfrm>
            <a:off x="3643422" y="5162325"/>
            <a:ext cx="2191470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F826423-E0DB-401F-994C-DFC710632E39}"/>
              </a:ext>
            </a:extLst>
          </p:cNvPr>
          <p:cNvSpPr txBox="1"/>
          <p:nvPr/>
        </p:nvSpPr>
        <p:spPr>
          <a:xfrm>
            <a:off x="3801713" y="4869937"/>
            <a:ext cx="1456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Core Terms Change</a:t>
            </a:r>
          </a:p>
        </p:txBody>
      </p:sp>
    </p:spTree>
    <p:extLst>
      <p:ext uri="{BB962C8B-B14F-4D97-AF65-F5344CB8AC3E}">
        <p14:creationId xmlns:p14="http://schemas.microsoft.com/office/powerpoint/2010/main" val="772822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0D8D14A-ED72-4C87-8755-0393BC532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257" y="961406"/>
            <a:ext cx="8597350" cy="5635946"/>
          </a:xfrm>
        </p:spPr>
        <p:txBody>
          <a:bodyPr/>
          <a:lstStyle/>
          <a:p>
            <a:r>
              <a:rPr lang="en-US" altLang="en-US" b="0" dirty="0">
                <a:latin typeface="+mj-lt"/>
              </a:rPr>
              <a:t>Decrease number of cluster in model</a:t>
            </a:r>
          </a:p>
          <a:p>
            <a:endParaRPr lang="en-US" altLang="en-US" b="0" dirty="0">
              <a:latin typeface="+mj-lt"/>
            </a:endParaRPr>
          </a:p>
          <a:p>
            <a:r>
              <a:rPr lang="en-US" altLang="en-US" b="0" dirty="0">
                <a:latin typeface="+mj-lt"/>
              </a:rPr>
              <a:t>Number of clusters in the model should be very close to actual number of topic</a:t>
            </a:r>
          </a:p>
          <a:p>
            <a:endParaRPr lang="en-US" altLang="en-US" b="0" dirty="0">
              <a:latin typeface="+mj-lt"/>
            </a:endParaRPr>
          </a:p>
          <a:p>
            <a:r>
              <a:rPr lang="en-US" altLang="en-US" b="0" dirty="0">
                <a:latin typeface="+mj-lt"/>
              </a:rPr>
              <a:t>Fine-grain versus Coarse-Grain Clustering</a:t>
            </a:r>
          </a:p>
          <a:p>
            <a:endParaRPr lang="en-US" altLang="en-US" b="0" dirty="0">
              <a:latin typeface="+mj-lt"/>
            </a:endParaRPr>
          </a:p>
          <a:p>
            <a:r>
              <a:rPr lang="en-US" altLang="en-US" b="0" dirty="0">
                <a:latin typeface="+mj-lt"/>
              </a:rPr>
              <a:t>Challenges</a:t>
            </a:r>
          </a:p>
          <a:p>
            <a:pPr marL="552450" lvl="1" indent="-457200">
              <a:buFont typeface="+mj-lt"/>
              <a:buAutoNum type="arabicPeriod"/>
            </a:pPr>
            <a:r>
              <a:rPr lang="en-US" altLang="en-US" sz="2000" dirty="0">
                <a:solidFill>
                  <a:srgbClr val="A14D07"/>
                </a:solidFill>
                <a:latin typeface="+mj-lt"/>
              </a:rPr>
              <a:t>Core Term Evolution</a:t>
            </a:r>
          </a:p>
          <a:p>
            <a:pPr marL="552450" lvl="1" indent="-457200">
              <a:buFont typeface="+mj-lt"/>
              <a:buAutoNum type="arabicPeriod"/>
            </a:pPr>
            <a:endParaRPr lang="en-US" altLang="en-US" sz="2000" dirty="0">
              <a:latin typeface="+mj-lt"/>
            </a:endParaRPr>
          </a:p>
          <a:p>
            <a:pPr marL="552450" lvl="1" indent="-457200">
              <a:buFont typeface="+mj-lt"/>
              <a:buAutoNum type="arabicPeriod"/>
            </a:pPr>
            <a:r>
              <a:rPr lang="en-US" altLang="en-US" sz="2000" dirty="0">
                <a:solidFill>
                  <a:srgbClr val="A14D07"/>
                </a:solidFill>
                <a:latin typeface="+mj-lt"/>
              </a:rPr>
              <a:t>Model Cluster Sparsity</a:t>
            </a:r>
          </a:p>
        </p:txBody>
      </p:sp>
    </p:spTree>
    <p:extLst>
      <p:ext uri="{BB962C8B-B14F-4D97-AF65-F5344CB8AC3E}">
        <p14:creationId xmlns:p14="http://schemas.microsoft.com/office/powerpoint/2010/main" val="1343705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8E5CD-05F4-4F01-A271-C3720B2D4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62" y="2201362"/>
            <a:ext cx="8286808" cy="4485517"/>
          </a:xfrm>
        </p:spPr>
        <p:txBody>
          <a:bodyPr/>
          <a:lstStyle/>
          <a:p>
            <a:r>
              <a:rPr lang="en-US" sz="2000" dirty="0"/>
              <a:t>Masters Research Work</a:t>
            </a:r>
            <a:endParaRPr lang="en-US" dirty="0">
              <a:latin typeface="+mj-lt"/>
            </a:endParaRPr>
          </a:p>
          <a:p>
            <a:pPr lvl="1"/>
            <a:r>
              <a:rPr lang="en-US" sz="1600" dirty="0">
                <a:latin typeface="+mj-lt"/>
              </a:rPr>
              <a:t>Fake Review Detection Using Behavioral and Contextual Features 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+mj-lt"/>
              </a:rPr>
              <a:t>https://arxiv.org/abs/2003.00807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Ph.D. Research Works</a:t>
            </a:r>
            <a:endParaRPr lang="en-US" dirty="0">
              <a:latin typeface="+mj-lt"/>
            </a:endParaRPr>
          </a:p>
          <a:p>
            <a:pPr marL="673291" lvl="2" indent="-457200">
              <a:buClr>
                <a:schemeClr val="tx1"/>
              </a:buClr>
              <a:buSzPct val="101000"/>
              <a:defRPr/>
            </a:pPr>
            <a:r>
              <a:rPr lang="de-DE" altLang="zh-CN" sz="1800" dirty="0">
                <a:latin typeface="+mj-lt"/>
              </a:rPr>
              <a:t>Online Semantic-enhanced Dirichlet Model </a:t>
            </a:r>
            <a:r>
              <a:rPr lang="de-DE" altLang="zh-CN" sz="1800" dirty="0"/>
              <a:t>[</a:t>
            </a:r>
            <a:r>
              <a:rPr lang="de-DE" altLang="zh-CN" sz="1400" dirty="0">
                <a:solidFill>
                  <a:srgbClr val="00B050"/>
                </a:solidFill>
              </a:rPr>
              <a:t>published</a:t>
            </a:r>
            <a:r>
              <a:rPr lang="de-DE" altLang="zh-CN" sz="1800" dirty="0"/>
              <a:t>]</a:t>
            </a:r>
          </a:p>
          <a:p>
            <a:pPr marL="673291" lvl="2" indent="-457200">
              <a:buClr>
                <a:schemeClr val="tx1"/>
              </a:buClr>
              <a:buSzPct val="101000"/>
              <a:defRPr/>
            </a:pPr>
            <a:r>
              <a:rPr lang="de-DE" altLang="zh-CN" sz="1800" dirty="0">
                <a:latin typeface="+mj-lt"/>
              </a:rPr>
              <a:t>Online Graphical Model of Evolving Text Streams </a:t>
            </a:r>
            <a:r>
              <a:rPr lang="de-DE" altLang="zh-CN" sz="1800" dirty="0"/>
              <a:t>[</a:t>
            </a:r>
            <a:r>
              <a:rPr lang="de-DE" altLang="zh-CN" sz="1400" dirty="0">
                <a:solidFill>
                  <a:srgbClr val="00B050"/>
                </a:solidFill>
              </a:rPr>
              <a:t>published</a:t>
            </a:r>
            <a:r>
              <a:rPr lang="de-DE" altLang="zh-CN" sz="1800" dirty="0"/>
              <a:t>]</a:t>
            </a:r>
          </a:p>
          <a:p>
            <a:pPr marL="673291" lvl="2" indent="-457200">
              <a:buClr>
                <a:schemeClr val="tx1"/>
              </a:buClr>
              <a:buSzPct val="101000"/>
              <a:defRPr/>
            </a:pPr>
            <a:r>
              <a:rPr lang="de-DE" altLang="zh-CN" sz="1800" dirty="0">
                <a:latin typeface="+mj-lt"/>
              </a:rPr>
              <a:t>Online Dirichlet Model with Episodic Inference </a:t>
            </a:r>
            <a:r>
              <a:rPr lang="de-DE" altLang="zh-CN" sz="1800" dirty="0"/>
              <a:t>[</a:t>
            </a:r>
            <a:r>
              <a:rPr lang="de-DE" altLang="zh-CN" sz="1400" dirty="0">
                <a:solidFill>
                  <a:srgbClr val="FFC000"/>
                </a:solidFill>
              </a:rPr>
              <a:t>under review</a:t>
            </a:r>
            <a:r>
              <a:rPr lang="de-DE" altLang="zh-CN" sz="1800" dirty="0"/>
              <a:t>]</a:t>
            </a:r>
          </a:p>
          <a:p>
            <a:pPr marL="673291" lvl="2" indent="-457200">
              <a:lnSpc>
                <a:spcPct val="150000"/>
              </a:lnSpc>
              <a:buClr>
                <a:schemeClr val="tx1"/>
              </a:buClr>
              <a:buSzPct val="101000"/>
              <a:defRPr/>
            </a:pPr>
            <a:r>
              <a:rPr lang="de-DE" altLang="zh-CN" sz="1800" dirty="0">
                <a:latin typeface="+mj-lt"/>
              </a:rPr>
              <a:t>Semi-supervised Learning for Multi-label Text Streams </a:t>
            </a:r>
            <a:r>
              <a:rPr lang="de-DE" altLang="zh-CN" sz="1800" dirty="0"/>
              <a:t>[</a:t>
            </a:r>
            <a:r>
              <a:rPr lang="de-DE" altLang="zh-CN" sz="1400" dirty="0">
                <a:solidFill>
                  <a:schemeClr val="accent6">
                    <a:lumMod val="75000"/>
                  </a:schemeClr>
                </a:solidFill>
              </a:rPr>
              <a:t>not submitted</a:t>
            </a:r>
            <a:r>
              <a:rPr lang="de-DE" altLang="zh-CN" sz="1800" dirty="0"/>
              <a:t>]</a:t>
            </a:r>
            <a:endParaRPr lang="en-US" sz="18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000" dirty="0"/>
              <a:t>Collaborative Works</a:t>
            </a:r>
          </a:p>
          <a:p>
            <a:pPr marL="673291" lvl="2" indent="-457200">
              <a:buClr>
                <a:schemeClr val="tx1"/>
              </a:buClr>
              <a:buSzPct val="101000"/>
              <a:defRPr/>
            </a:pPr>
            <a:r>
              <a:rPr lang="en-US" altLang="zh-CN" sz="1800" dirty="0">
                <a:latin typeface="+mj-lt"/>
              </a:rPr>
              <a:t>Covid-19 detection using CT imaging </a:t>
            </a:r>
          </a:p>
          <a:p>
            <a:pPr marL="673291" lvl="2" indent="-457200">
              <a:buClr>
                <a:schemeClr val="tx1"/>
              </a:buClr>
              <a:buSzPct val="101000"/>
              <a:defRPr/>
            </a:pPr>
            <a:r>
              <a:rPr lang="en-US" altLang="zh-CN" sz="1800" b="1" dirty="0"/>
              <a:t>Sindhi</a:t>
            </a:r>
            <a:r>
              <a:rPr lang="en-US" altLang="zh-CN" sz="1800" dirty="0"/>
              <a:t> Natural Language Processing</a:t>
            </a:r>
            <a:endParaRPr lang="de-DE" altLang="zh-CN" sz="1800" dirty="0"/>
          </a:p>
          <a:p>
            <a:pPr lvl="1"/>
            <a:endParaRPr lang="en-US" dirty="0"/>
          </a:p>
          <a:p>
            <a:pPr lvl="1"/>
            <a:endParaRPr lang="en-US" dirty="0">
              <a:latin typeface="+mj-lt"/>
            </a:endParaRPr>
          </a:p>
          <a:p>
            <a:pPr marL="673291" lvl="2" indent="-457200">
              <a:buClr>
                <a:schemeClr val="tx1"/>
              </a:buClr>
              <a:buSzPct val="101000"/>
              <a:buFont typeface="Wingdings" panose="05000000000000000000" pitchFamily="2" charset="2"/>
              <a:buChar char="§"/>
              <a:defRPr/>
            </a:pPr>
            <a:endParaRPr lang="en-US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42C1D3-E9B3-48E1-AF6D-3B89DB7B7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0B4499-BAF4-46AA-980A-25C3DFFF539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3528" y="128056"/>
            <a:ext cx="8286808" cy="476759"/>
          </a:xfrm>
        </p:spPr>
        <p:txBody>
          <a:bodyPr/>
          <a:lstStyle/>
          <a:p>
            <a:r>
              <a:rPr lang="en-US" dirty="0"/>
              <a:t>Research Work Overview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6B2CC-DF0C-4C50-A937-E14BB53FF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599"/>
            <a:ext cx="9144000" cy="131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34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1EE3FF-E3DF-4CBA-84D7-875470ED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7ACA3F-5CB1-46E8-B04C-1C858CDAFF8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Proposed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21BB1-6E8C-4AE2-AFE2-D08E44D1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2600590"/>
            <a:ext cx="2743307" cy="37613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51F51B-3AD7-47B9-9E24-36502B11514D}"/>
                  </a:ext>
                </a:extLst>
              </p:cNvPr>
              <p:cNvSpPr txBox="1"/>
              <p:nvPr/>
            </p:nvSpPr>
            <p:spPr>
              <a:xfrm>
                <a:off x="204442" y="912161"/>
                <a:ext cx="6023742" cy="32316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52450" lvl="1" indent="-457200">
                  <a:buFont typeface="Wingdings" panose="05000000000000000000" pitchFamily="2" charset="2"/>
                  <a:buChar char="Ø"/>
                </a:pPr>
                <a:r>
                  <a:rPr lang="en-US" altLang="zh-CN" sz="2400" b="1" kern="0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  <a:cs typeface="Times New Roman" pitchFamily="18" charset="0"/>
                  </a:rPr>
                  <a:t>Solving Core Terms Evolution</a:t>
                </a:r>
              </a:p>
              <a:p>
                <a:pPr marL="552450" lvl="1" indent="-457200">
                  <a:buFont typeface="+mj-lt"/>
                  <a:buAutoNum type="arabicPeriod"/>
                </a:pPr>
                <a:endParaRPr lang="en-US" altLang="zh-CN" b="1" kern="0" dirty="0">
                  <a:solidFill>
                    <a:schemeClr val="accent2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Introduce </a:t>
                </a:r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</a:rPr>
                  <a:t>triangular time function</a:t>
                </a:r>
                <a:r>
                  <a:rPr lang="en-US" dirty="0"/>
                  <a:t> for each cluster feature</a:t>
                </a:r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It removes noisy and very less frequent terms</a:t>
                </a:r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Size of single term vector and co-occurrence matrix is automatically adjected </a:t>
                </a:r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  controlled by threshold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51F51B-3AD7-47B9-9E24-36502B115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42" y="912161"/>
                <a:ext cx="6023742" cy="3231654"/>
              </a:xfrm>
              <a:prstGeom prst="rect">
                <a:avLst/>
              </a:prstGeom>
              <a:blipFill>
                <a:blip r:embed="rId3"/>
                <a:stretch>
                  <a:fillRect t="-1509" r="-506" b="-2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893F9B-A787-483C-908F-AFF52C3B3D02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219427" y="4544443"/>
            <a:ext cx="3176252" cy="180701"/>
          </a:xfrm>
          <a:prstGeom prst="line">
            <a:avLst/>
          </a:prstGeom>
          <a:ln>
            <a:solidFill>
              <a:srgbClr val="81B5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FAA6DB1-6FDB-4EA5-94D4-06ECFBBD2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4263455"/>
            <a:ext cx="2671763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85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1EE3FF-E3DF-4CBA-84D7-875470ED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7ACA3F-5CB1-46E8-B04C-1C858CDAFF8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Proposed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21BB1-6E8C-4AE2-AFE2-D08E44D1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693" y="2155708"/>
            <a:ext cx="2743307" cy="37613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51F51B-3AD7-47B9-9E24-36502B11514D}"/>
                  </a:ext>
                </a:extLst>
              </p:cNvPr>
              <p:cNvSpPr txBox="1"/>
              <p:nvPr/>
            </p:nvSpPr>
            <p:spPr>
              <a:xfrm>
                <a:off x="204442" y="912161"/>
                <a:ext cx="6013371" cy="2677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52450" lvl="1" indent="-457200">
                  <a:buFont typeface="Wingdings" panose="05000000000000000000" pitchFamily="2" charset="2"/>
                  <a:buChar char="Ø"/>
                </a:pPr>
                <a:r>
                  <a:rPr lang="en-US" altLang="zh-CN" sz="2400" b="1" kern="0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  <a:cs typeface="Times New Roman" pitchFamily="18" charset="0"/>
                  </a:rPr>
                  <a:t>Improving Probability </a:t>
                </a:r>
              </a:p>
              <a:p>
                <a:pPr marL="552450" lvl="1" indent="-457200">
                  <a:buFont typeface="+mj-lt"/>
                  <a:buAutoNum type="arabicPeriod"/>
                </a:pPr>
                <a:endParaRPr lang="en-US" altLang="zh-CN" b="1" kern="0" dirty="0">
                  <a:solidFill>
                    <a:schemeClr val="accent2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High variance in vocabulary size</a:t>
                </a:r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Introduce </a:t>
                </a:r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</a:rPr>
                  <a:t>triangular time function</a:t>
                </a:r>
                <a:r>
                  <a:rPr lang="en-US" dirty="0"/>
                  <a:t> for each cluster feature</a:t>
                </a:r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is average vocabulary size</a:t>
                </a:r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total vocabulary size of document and cluster instead of global vocabulary</a:t>
                </a:r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51F51B-3AD7-47B9-9E24-36502B115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42" y="912161"/>
                <a:ext cx="6013371" cy="2677656"/>
              </a:xfrm>
              <a:prstGeom prst="rect">
                <a:avLst/>
              </a:prstGeom>
              <a:blipFill>
                <a:blip r:embed="rId3"/>
                <a:stretch>
                  <a:fillRect t="-1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952A1AC-432E-4D35-BD0B-D2F0E2679270}"/>
                  </a:ext>
                </a:extLst>
              </p:cNvPr>
              <p:cNvSpPr/>
              <p:nvPr/>
            </p:nvSpPr>
            <p:spPr>
              <a:xfrm>
                <a:off x="2061902" y="3550483"/>
                <a:ext cx="1617301" cy="6167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−1+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𝐷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952A1AC-432E-4D35-BD0B-D2F0E26792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902" y="3550483"/>
                <a:ext cx="1617301" cy="6167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B8AA3F7-4B3B-479B-8B1C-AE22049C7D4E}"/>
                  </a:ext>
                </a:extLst>
              </p:cNvPr>
              <p:cNvSpPr/>
              <p:nvPr/>
            </p:nvSpPr>
            <p:spPr>
              <a:xfrm>
                <a:off x="3547825" y="3259175"/>
                <a:ext cx="2741391" cy="10308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∏"/>
                                  <m:limLoc m:val="undOvr"/>
                                  <m:grow m:val="on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𝑤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∏"/>
                                      <m:limLoc m:val="undOvr"/>
                                      <m:grow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𝑤</m:t>
                                          </m:r>
                                        </m:sup>
                                      </m:sSubSup>
                                    </m:sup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𝛽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−1</m:t>
                                      </m:r>
                                    </m:e>
                                  </m:nary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∏"/>
                                  <m:limLoc m:val="undOvr"/>
                                  <m:grow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p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i="1">
                                      <a:latin typeface="Cambria Math"/>
                                    </a:rPr>
                                    <m:t>𝛽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B8AA3F7-4B3B-479B-8B1C-AE22049C7D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825" y="3259175"/>
                <a:ext cx="2741391" cy="10308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EEDDA09-6118-4688-BDAC-F498E1555C8F}"/>
                  </a:ext>
                </a:extLst>
              </p:cNvPr>
              <p:cNvSpPr/>
              <p:nvPr/>
            </p:nvSpPr>
            <p:spPr>
              <a:xfrm>
                <a:off x="-55594" y="5007692"/>
                <a:ext cx="1676400" cy="5529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sz="2000" i="0">
                                <a:latin typeface="Cambria Math" panose="02040503050406030204" pitchFamily="18" charset="0"/>
                              </a:rPr>
                              <m:t>−1+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EEDDA09-6118-4688-BDAC-F498E1555C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594" y="5007692"/>
                <a:ext cx="1676400" cy="5529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87F34EE-E0E7-4EB0-AAC8-7ABCFCB8EED8}"/>
                  </a:ext>
                </a:extLst>
              </p:cNvPr>
              <p:cNvSpPr/>
              <p:nvPr/>
            </p:nvSpPr>
            <p:spPr>
              <a:xfrm>
                <a:off x="992295" y="4714966"/>
                <a:ext cx="3579705" cy="10831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.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∏"/>
                                <m:limLoc m:val="undOvr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  <m:sup/>
                              <m:e>
                                <m:nary>
                                  <m:naryPr>
                                    <m:chr m:val="∏"/>
                                    <m:limLoc m:val="undOvr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sSubSup>
                                      <m:sSub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p>
                                    </m:sSubSup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US" sz="2000" i="0">
                                            <a:latin typeface="Cambria Math" panose="02040503050406030204" pitchFamily="18" charset="0"/>
                                          </a:rPr>
                                          <m:t>,¬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p>
                                    </m:sSubSup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.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𝐼𝐶𝐹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nary>
                              </m:e>
                            </m:nary>
                          </m:num>
                          <m:den>
                            <m:nary>
                              <m:naryPr>
                                <m:chr m:val="∏"/>
                                <m:limLoc m:val="undOvr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/>
                                </m:sSubSup>
                              </m:sup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2000" i="0">
                                        <a:latin typeface="Cambria Math" panose="02040503050406030204" pitchFamily="18" charset="0"/>
                                      </a:rPr>
                                      <m:t>,¬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/>
                                </m:sSubSup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∪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nary>
                          </m:den>
                        </m:f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87F34EE-E0E7-4EB0-AAC8-7ABCFCB8EE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95" y="4714966"/>
                <a:ext cx="3579705" cy="1083182"/>
              </a:xfrm>
              <a:prstGeom prst="rect">
                <a:avLst/>
              </a:prstGeom>
              <a:blipFill>
                <a:blip r:embed="rId7"/>
                <a:stretch>
                  <a:fillRect l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5">
            <a:extLst>
              <a:ext uri="{FF2B5EF4-FFF2-40B4-BE49-F238E27FC236}">
                <a16:creationId xmlns:a16="http://schemas.microsoft.com/office/drawing/2014/main" id="{F46C66C3-A95C-48BE-9D9E-D6E7D879C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691" y="4873087"/>
            <a:ext cx="2056282" cy="925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180B36-02EB-4315-B5AB-DAB0F722EA71}"/>
              </a:ext>
            </a:extLst>
          </p:cNvPr>
          <p:cNvCxnSpPr/>
          <p:nvPr/>
        </p:nvCxnSpPr>
        <p:spPr>
          <a:xfrm>
            <a:off x="6380656" y="5374815"/>
            <a:ext cx="731520" cy="0"/>
          </a:xfrm>
          <a:prstGeom prst="line">
            <a:avLst/>
          </a:prstGeom>
          <a:ln>
            <a:solidFill>
              <a:srgbClr val="81B5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DF960EF-1156-4C61-99B5-B3B18F87CFE0}"/>
              </a:ext>
            </a:extLst>
          </p:cNvPr>
          <p:cNvSpPr/>
          <p:nvPr/>
        </p:nvSpPr>
        <p:spPr>
          <a:xfrm>
            <a:off x="7083198" y="5247816"/>
            <a:ext cx="240837" cy="284591"/>
          </a:xfrm>
          <a:prstGeom prst="ellipse">
            <a:avLst/>
          </a:prstGeom>
          <a:noFill/>
          <a:ln>
            <a:solidFill>
              <a:srgbClr val="81B5CC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275DF5-DC93-4D88-8C2B-F287AD60F791}"/>
              </a:ext>
            </a:extLst>
          </p:cNvPr>
          <p:cNvCxnSpPr>
            <a:cxnSpLocks/>
          </p:cNvCxnSpPr>
          <p:nvPr/>
        </p:nvCxnSpPr>
        <p:spPr>
          <a:xfrm flipV="1">
            <a:off x="6380656" y="3563018"/>
            <a:ext cx="0" cy="1801368"/>
          </a:xfrm>
          <a:prstGeom prst="line">
            <a:avLst/>
          </a:prstGeom>
          <a:ln>
            <a:solidFill>
              <a:srgbClr val="81B5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DB3455-AEA4-4CBF-8764-086A204E6F53}"/>
              </a:ext>
            </a:extLst>
          </p:cNvPr>
          <p:cNvCxnSpPr>
            <a:cxnSpLocks/>
          </p:cNvCxnSpPr>
          <p:nvPr/>
        </p:nvCxnSpPr>
        <p:spPr>
          <a:xfrm flipH="1">
            <a:off x="6159545" y="3563018"/>
            <a:ext cx="2211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CFDD18-4B79-4EC7-B740-EB3EFE2AF0F4}"/>
              </a:ext>
            </a:extLst>
          </p:cNvPr>
          <p:cNvCxnSpPr>
            <a:cxnSpLocks/>
          </p:cNvCxnSpPr>
          <p:nvPr/>
        </p:nvCxnSpPr>
        <p:spPr>
          <a:xfrm flipH="1">
            <a:off x="6217813" y="5373216"/>
            <a:ext cx="182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187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1EE3FF-E3DF-4CBA-84D7-875470ED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7ACA3F-5CB1-46E8-B04C-1C858CDAFF8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Proposed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21BB1-6E8C-4AE2-AFE2-D08E44D1A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2600590"/>
            <a:ext cx="2743307" cy="37613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51F51B-3AD7-47B9-9E24-36502B11514D}"/>
                  </a:ext>
                </a:extLst>
              </p:cNvPr>
              <p:cNvSpPr txBox="1"/>
              <p:nvPr/>
            </p:nvSpPr>
            <p:spPr>
              <a:xfrm>
                <a:off x="204442" y="912161"/>
                <a:ext cx="6023742" cy="4339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52450" lvl="1" indent="-457200">
                  <a:buFont typeface="Wingdings" panose="05000000000000000000" pitchFamily="2" charset="2"/>
                  <a:buChar char="Ø"/>
                </a:pPr>
                <a:r>
                  <a:rPr lang="en-US" altLang="zh-CN" sz="2400" b="1" kern="0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  <a:cs typeface="Times New Roman" pitchFamily="18" charset="0"/>
                  </a:rPr>
                  <a:t>Reducing Cluster Sparsity</a:t>
                </a:r>
              </a:p>
              <a:p>
                <a:pPr marL="552450" lvl="1" indent="-457200">
                  <a:buFont typeface="Wingdings" panose="05000000000000000000" pitchFamily="2" charset="2"/>
                  <a:buChar char="Ø"/>
                </a:pPr>
                <a:endParaRPr lang="en-US" altLang="zh-CN" b="1" kern="0" dirty="0">
                  <a:solidFill>
                    <a:schemeClr val="accent2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Introduce </a:t>
                </a:r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</a:rPr>
                  <a:t>cluster merging process</a:t>
                </a:r>
                <a:endParaRPr lang="en-US" dirty="0"/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then check if cluster can be merged with existing cluster</a:t>
                </a:r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Un-merged cluster will be removed from the model</a:t>
                </a:r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controls the age of cluster</a:t>
                </a:r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current time of the model</a:t>
                </a:r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time of cluster last update</a:t>
                </a:r>
              </a:p>
              <a:p>
                <a:pPr marL="1009650" lvl="2" indent="-457200">
                  <a:buFont typeface="Arial" panose="020B0604020202020204" pitchFamily="34" charset="0"/>
                  <a:buChar char="•"/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51F51B-3AD7-47B9-9E24-36502B115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42" y="912161"/>
                <a:ext cx="6023742" cy="4339650"/>
              </a:xfrm>
              <a:prstGeom prst="rect">
                <a:avLst/>
              </a:prstGeom>
              <a:blipFill>
                <a:blip r:embed="rId3"/>
                <a:stretch>
                  <a:fillRect t="-1124" r="-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893F9B-A787-483C-908F-AFF52C3B3D02}"/>
              </a:ext>
            </a:extLst>
          </p:cNvPr>
          <p:cNvCxnSpPr>
            <a:cxnSpLocks/>
          </p:cNvCxnSpPr>
          <p:nvPr/>
        </p:nvCxnSpPr>
        <p:spPr>
          <a:xfrm flipV="1">
            <a:off x="5004048" y="3789040"/>
            <a:ext cx="2362496" cy="1524802"/>
          </a:xfrm>
          <a:prstGeom prst="line">
            <a:avLst/>
          </a:prstGeom>
          <a:ln>
            <a:solidFill>
              <a:srgbClr val="81B5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373E146-D308-48D0-B58E-5F74F8DC4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5132299"/>
            <a:ext cx="2767170" cy="54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54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76C75D-ED62-4C2D-8089-92109375C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274F7-B4B5-44ED-A2C1-8412068453D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1">
                <a:extLst>
                  <a:ext uri="{FF2B5EF4-FFF2-40B4-BE49-F238E27FC236}">
                    <a16:creationId xmlns:a16="http://schemas.microsoft.com/office/drawing/2014/main" id="{F094BC7D-762D-4092-8CFF-B0C45D5478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0687" y="1052736"/>
                <a:ext cx="3986545" cy="5554661"/>
              </a:xfrm>
            </p:spPr>
            <p:txBody>
              <a:bodyPr>
                <a:normAutofit/>
              </a:bodyPr>
              <a:lstStyle/>
              <a:p>
                <a:r>
                  <a:rPr lang="en-US" b="1" kern="0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  <a:ea typeface="+mn-ea"/>
                  </a:rPr>
                  <a:t>Dataset</a:t>
                </a:r>
              </a:p>
              <a:p>
                <a:pPr lvl="1"/>
                <a:r>
                  <a:rPr lang="en-US" sz="2000" dirty="0">
                    <a:latin typeface="+mn-lt"/>
                  </a:rPr>
                  <a:t>Four datasets</a:t>
                </a:r>
              </a:p>
              <a:p>
                <a:pPr lvl="1"/>
                <a:r>
                  <a:rPr lang="en-US" sz="2000" dirty="0">
                    <a:latin typeface="+mn-lt"/>
                  </a:rPr>
                  <a:t>2 synthetic</a:t>
                </a:r>
              </a:p>
              <a:p>
                <a:pPr lvl="1"/>
                <a:r>
                  <a:rPr lang="en-US" sz="2000" dirty="0">
                    <a:latin typeface="+mn-lt"/>
                  </a:rPr>
                  <a:t>Place two evolving topics together</a:t>
                </a:r>
              </a:p>
              <a:p>
                <a:pPr lvl="1"/>
                <a:endParaRPr lang="en-US" sz="2000" dirty="0">
                  <a:latin typeface="+mn-lt"/>
                </a:endParaRPr>
              </a:p>
              <a:p>
                <a:r>
                  <a:rPr lang="en-US" altLang="en-US" b="1" kern="0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  <a:ea typeface="+mn-ea"/>
                  </a:rPr>
                  <a:t>SOTA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800" dirty="0">
                            <a:latin typeface="+mj-lt"/>
                          </a:rPr>
                          <m:t>DTM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Blei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et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al</m:t>
                        </m:r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  2006)</m:t>
                        </m:r>
                      </m:sup>
                    </m:sSup>
                  </m:oMath>
                </a14:m>
                <a:r>
                  <a:rPr lang="en-US" sz="1800" dirty="0">
                    <a:latin typeface="+mj-lt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en-US" sz="1800" dirty="0">
                            <a:latin typeface="+mj-lt"/>
                          </a:rPr>
                          <m:t>DMM</m:t>
                        </m:r>
                      </m:e>
                      <m:sup>
                        <m: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Wei</m:t>
                        </m:r>
                        <m: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et</m:t>
                        </m:r>
                        <m: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m:rPr>
                            <m:sty m:val="p"/>
                          </m:rP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al</m:t>
                        </m:r>
                        <m: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.,   2007)</m:t>
                        </m:r>
                      </m:sup>
                    </m:sSup>
                  </m:oMath>
                </a14:m>
                <a:endParaRPr lang="en-US" altLang="en-US" sz="1800" dirty="0">
                  <a:latin typeface="+mj-lt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en-US" sz="1800">
                            <a:latin typeface="Cambria Math" panose="02040503050406030204" pitchFamily="18" charset="0"/>
                          </a:rPr>
                          <m:t>GS</m:t>
                        </m:r>
                        <m:r>
                          <m:rPr>
                            <m:nor/>
                          </m:rPr>
                          <a:rPr lang="en-US" altLang="en-US" sz="1800" dirty="0">
                            <a:latin typeface="+mj-lt"/>
                          </a:rPr>
                          <m:t>DMM</m:t>
                        </m:r>
                      </m:e>
                      <m:sup>
                        <m: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Yin</m:t>
                        </m:r>
                        <m: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et</m:t>
                        </m:r>
                        <m: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m:rPr>
                            <m:sty m:val="p"/>
                          </m:rP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al</m:t>
                        </m:r>
                        <m: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.,   2016)</m:t>
                        </m:r>
                      </m:sup>
                    </m:sSup>
                  </m:oMath>
                </a14:m>
                <a:r>
                  <a:rPr lang="en-US" altLang="en-US" sz="1800" dirty="0">
                    <a:latin typeface="+mj-lt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a-DK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da-DK" altLang="en-US" sz="1800" dirty="0">
                            <a:latin typeface="+mj-lt"/>
                          </a:rPr>
                          <m:t>MStream</m:t>
                        </m:r>
                      </m:e>
                      <m:sup>
                        <m: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Yin</m:t>
                        </m:r>
                        <m: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et</m:t>
                        </m:r>
                        <m: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m:rPr>
                            <m:sty m:val="p"/>
                          </m:rP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al</m:t>
                        </m:r>
                        <m: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., 2018)</m:t>
                        </m:r>
                      </m:sup>
                    </m:sSup>
                  </m:oMath>
                </a14:m>
                <a:endParaRPr lang="da-DK" altLang="en-US" sz="1800" dirty="0">
                  <a:latin typeface="+mj-lt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a-DK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en-US" sz="1800">
                            <a:latin typeface="Cambria Math" panose="02040503050406030204" pitchFamily="18" charset="0"/>
                          </a:rPr>
                          <m:t>NPMM</m:t>
                        </m:r>
                      </m:e>
                      <m:sup>
                        <m: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Chen</m:t>
                        </m:r>
                        <m: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et</m:t>
                        </m:r>
                        <m: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m:rPr>
                            <m:sty m:val="p"/>
                          </m:rP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al</m:t>
                        </m:r>
                        <m: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.,   2019)</m:t>
                        </m:r>
                      </m:sup>
                    </m:sSup>
                  </m:oMath>
                </a14:m>
                <a:endParaRPr lang="en-US" altLang="en-US" sz="1800" dirty="0">
                  <a:latin typeface="+mj-lt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a-DK" alt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en-US" sz="1800">
                            <a:latin typeface="Cambria Math" panose="02040503050406030204" pitchFamily="18" charset="0"/>
                          </a:rPr>
                          <m:t>OSDM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kumar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et</m:t>
                        </m:r>
                        <m: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m:rPr>
                            <m:sty m:val="p"/>
                          </m:rP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al</m:t>
                        </m:r>
                        <m:r>
                          <a:rPr lang="en-US" altLang="en-US" sz="1800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 ,   2020)</m:t>
                        </m:r>
                      </m:sup>
                    </m:sSup>
                  </m:oMath>
                </a14:m>
                <a:endParaRPr lang="en-US" altLang="en-US" sz="1800" dirty="0">
                  <a:latin typeface="+mj-lt"/>
                </a:endParaRPr>
              </a:p>
              <a:p>
                <a:pPr lvl="1"/>
                <a:endParaRPr lang="en-US" sz="2000" dirty="0">
                  <a:latin typeface="+mn-lt"/>
                </a:endParaRPr>
              </a:p>
              <a:p>
                <a:pPr lvl="1"/>
                <a:endParaRPr lang="en-US" sz="2000" dirty="0">
                  <a:latin typeface="+mn-lt"/>
                </a:endParaRP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Content Placeholder 21">
                <a:extLst>
                  <a:ext uri="{FF2B5EF4-FFF2-40B4-BE49-F238E27FC236}">
                    <a16:creationId xmlns:a16="http://schemas.microsoft.com/office/drawing/2014/main" id="{F094BC7D-762D-4092-8CFF-B0C45D5478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687" y="1052736"/>
                <a:ext cx="3986545" cy="5554661"/>
              </a:xfrm>
              <a:blipFill>
                <a:blip r:embed="rId2"/>
                <a:stretch>
                  <a:fillRect l="-1682" t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429EBEC-5FAC-45ED-A4EE-83E729EF7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824081"/>
              </p:ext>
            </p:extLst>
          </p:nvPr>
        </p:nvGraphicFramePr>
        <p:xfrm>
          <a:off x="4664390" y="1052736"/>
          <a:ext cx="4423731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6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8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Dataset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Docs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Vocab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Topics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News</a:t>
                      </a:r>
                    </a:p>
                  </a:txBody>
                  <a:tcPr marL="137160" marR="9144" marT="9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11109</a:t>
                      </a:r>
                    </a:p>
                  </a:txBody>
                  <a:tcPr marL="9144" marT="91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8110</a:t>
                      </a:r>
                    </a:p>
                  </a:txBody>
                  <a:tcPr marL="9144" marT="91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152</a:t>
                      </a:r>
                    </a:p>
                  </a:txBody>
                  <a:tcPr marL="9144" marT="9144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News-T</a:t>
                      </a:r>
                    </a:p>
                  </a:txBody>
                  <a:tcPr marL="137160" marR="9144" marT="9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11109</a:t>
                      </a:r>
                    </a:p>
                  </a:txBody>
                  <a:tcPr marL="9144" marT="91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8110</a:t>
                      </a:r>
                    </a:p>
                  </a:txBody>
                  <a:tcPr marL="9144" marT="91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147</a:t>
                      </a:r>
                    </a:p>
                  </a:txBody>
                  <a:tcPr marL="9144" marT="9144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Tweets</a:t>
                      </a:r>
                    </a:p>
                  </a:txBody>
                  <a:tcPr marL="137160" marR="9144" marT="9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30322</a:t>
                      </a:r>
                    </a:p>
                  </a:txBody>
                  <a:tcPr marL="9144" marT="91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12301</a:t>
                      </a:r>
                    </a:p>
                  </a:txBody>
                  <a:tcPr marL="9144" marT="91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269</a:t>
                      </a:r>
                    </a:p>
                  </a:txBody>
                  <a:tcPr marL="9144" marT="9144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Tweets-T</a:t>
                      </a:r>
                    </a:p>
                  </a:txBody>
                  <a:tcPr marL="137160" marR="9144" marT="9144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30322</a:t>
                      </a:r>
                    </a:p>
                  </a:txBody>
                  <a:tcPr marL="9144" marT="91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12301</a:t>
                      </a:r>
                    </a:p>
                  </a:txBody>
                  <a:tcPr marL="9144" marT="9144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265</a:t>
                      </a:r>
                    </a:p>
                  </a:txBody>
                  <a:tcPr marL="9144" marT="9144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783D89B-83E6-4A7B-B65B-A1CD2CFD1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186"/>
          <a:stretch/>
        </p:blipFill>
        <p:spPr>
          <a:xfrm>
            <a:off x="4466932" y="2915888"/>
            <a:ext cx="2133600" cy="1828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1263CE-DEFF-4221-A391-CB3FCECE2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14"/>
          <a:stretch/>
        </p:blipFill>
        <p:spPr>
          <a:xfrm>
            <a:off x="6660232" y="2892293"/>
            <a:ext cx="2133601" cy="188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69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E18512-EA6A-4F50-9575-0F925C0A2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808AA1-928A-49A8-92FF-BB9F9BCDD1C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AAAE0FD-CC71-4CCB-9819-D8EAF69091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120826"/>
              </p:ext>
            </p:extLst>
          </p:nvPr>
        </p:nvGraphicFramePr>
        <p:xfrm>
          <a:off x="134144" y="1916827"/>
          <a:ext cx="8430840" cy="459988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702570">
                  <a:extLst>
                    <a:ext uri="{9D8B030D-6E8A-4147-A177-3AD203B41FA5}">
                      <a16:colId xmlns:a16="http://schemas.microsoft.com/office/drawing/2014/main" val="1717989973"/>
                    </a:ext>
                  </a:extLst>
                </a:gridCol>
                <a:gridCol w="1097646">
                  <a:extLst>
                    <a:ext uri="{9D8B030D-6E8A-4147-A177-3AD203B41FA5}">
                      <a16:colId xmlns:a16="http://schemas.microsoft.com/office/drawing/2014/main" val="900756825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584594477"/>
                    </a:ext>
                  </a:extLst>
                </a:gridCol>
                <a:gridCol w="621416">
                  <a:extLst>
                    <a:ext uri="{9D8B030D-6E8A-4147-A177-3AD203B41FA5}">
                      <a16:colId xmlns:a16="http://schemas.microsoft.com/office/drawing/2014/main" val="2380174738"/>
                    </a:ext>
                  </a:extLst>
                </a:gridCol>
                <a:gridCol w="746736">
                  <a:extLst>
                    <a:ext uri="{9D8B030D-6E8A-4147-A177-3AD203B41FA5}">
                      <a16:colId xmlns:a16="http://schemas.microsoft.com/office/drawing/2014/main" val="2913432998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920779079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89913559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694264995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50706846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41191373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286216747"/>
                    </a:ext>
                  </a:extLst>
                </a:gridCol>
                <a:gridCol w="653960">
                  <a:extLst>
                    <a:ext uri="{9D8B030D-6E8A-4147-A177-3AD203B41FA5}">
                      <a16:colId xmlns:a16="http://schemas.microsoft.com/office/drawing/2014/main" val="4001967787"/>
                    </a:ext>
                  </a:extLst>
                </a:gridCol>
              </a:tblGrid>
              <a:tr h="306877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endParaRPr lang="en-US" sz="9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Datasets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OSGM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OSGM-ES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OSDM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MF-G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MF-O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DTM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NPMM-O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NPMM-G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DMM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GSDMM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8873"/>
                  </a:ext>
                </a:extLst>
              </a:tr>
              <a:tr h="268313">
                <a:tc row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NMI</a:t>
                      </a:r>
                      <a:endParaRPr 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News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0.815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0.822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0.814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0.780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0.685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0.800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0.809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0.843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0.592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0.821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899203"/>
                  </a:ext>
                </a:extLst>
              </a:tr>
              <a:tr h="2683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Tweets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0.822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0.836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0.822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0.795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0.746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0.800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0.769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0.821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0.392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0.798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7931466"/>
                  </a:ext>
                </a:extLst>
              </a:tr>
              <a:tr h="2683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News-T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0.854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0.853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0.854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0.848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0.833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0.819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0.779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0.832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0.589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0.773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5215801"/>
                  </a:ext>
                </a:extLst>
              </a:tr>
              <a:tr h="2683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Tweets-T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0.854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0.852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0.842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0.850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0.823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0.814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0.774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0.826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0.565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0.785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4938412"/>
                  </a:ext>
                </a:extLst>
              </a:tr>
              <a:tr h="268313">
                <a:tc row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V-M</a:t>
                      </a:r>
                      <a:endParaRPr 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News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0.815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0.822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0.805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0.779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0.684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0.800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0.809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0.843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0.592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0.821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030846"/>
                  </a:ext>
                </a:extLst>
              </a:tr>
              <a:tr h="2683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Tweets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0.822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0.836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0.831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0.793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0.744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0.800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0.769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0.821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0.623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0.798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8240262"/>
                  </a:ext>
                </a:extLst>
              </a:tr>
              <a:tr h="2683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News-T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0.854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0.853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0.854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0.848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0.833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0.819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0.779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0.832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0.589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0.773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1810169"/>
                  </a:ext>
                </a:extLst>
              </a:tr>
              <a:tr h="2683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Tweets-T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0.854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0.852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0.842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0.849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0.822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0.814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0.774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0.826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0.565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0.785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735391"/>
                  </a:ext>
                </a:extLst>
              </a:tr>
              <a:tr h="268313">
                <a:tc row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Homo</a:t>
                      </a:r>
                      <a:endParaRPr 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News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0.893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0.900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0.950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0.751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0.654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0.822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0.802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0.834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0.595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0.751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1094919"/>
                  </a:ext>
                </a:extLst>
              </a:tr>
              <a:tr h="2683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Tweets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0.879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0.910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0.890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0.738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0.695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0.822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0.758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0.813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0.549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0.728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2092886"/>
                  </a:ext>
                </a:extLst>
              </a:tr>
              <a:tr h="2683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News-T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0.919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0.958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0.901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0.829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0.810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0.844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0.805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0.854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0.578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0.681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9598830"/>
                  </a:ext>
                </a:extLst>
              </a:tr>
              <a:tr h="2683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Tweets-T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0.912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0.948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0.916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0.814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0.780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0.84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0.766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0.819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0.546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0.709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032695"/>
                  </a:ext>
                </a:extLst>
              </a:tr>
              <a:tr h="268313">
                <a:tc row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05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Purity</a:t>
                      </a:r>
                      <a:endParaRPr 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News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0.824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0.841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0.907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0.653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0.552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0.749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0.71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0.745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0.474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0.605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675985"/>
                  </a:ext>
                </a:extLst>
              </a:tr>
              <a:tr h="2683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Tweets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0.819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0.855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0.829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0.801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0.529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0.749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0.634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0.696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0.141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0.581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5509799"/>
                  </a:ext>
                </a:extLst>
              </a:tr>
              <a:tr h="2683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News-T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0.878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0.936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0.868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0.705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0.669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0.773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0.706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0.772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0.424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0.513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45574066"/>
                  </a:ext>
                </a:extLst>
              </a:tr>
              <a:tr h="2683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Tweets-T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0.869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0.913</a:t>
                      </a:r>
                      <a:endParaRPr lang="en-US" sz="1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0.864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0.661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0.628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0.776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0.645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>
                          <a:solidFill>
                            <a:schemeClr val="tx1"/>
                          </a:solidFill>
                          <a:effectLst/>
                        </a:rPr>
                        <a:t>0.711</a:t>
                      </a:r>
                      <a:endParaRPr lang="en-US" sz="1000" u="none" strike="noStrike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0.410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0.560</a:t>
                      </a:r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042518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7DE533E-FB76-44B6-B7FF-C39FC9644A9C}"/>
              </a:ext>
            </a:extLst>
          </p:cNvPr>
          <p:cNvSpPr txBox="1"/>
          <p:nvPr/>
        </p:nvSpPr>
        <p:spPr>
          <a:xfrm>
            <a:off x="204442" y="912161"/>
            <a:ext cx="86160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2450" lvl="1" indent="-457200">
              <a:buFont typeface="Wingdings" panose="05000000000000000000" pitchFamily="2" charset="2"/>
              <a:buChar char="Ø"/>
            </a:pPr>
            <a:r>
              <a:rPr lang="en-US" altLang="zh-CN" sz="2200" b="1" kern="0" dirty="0">
                <a:solidFill>
                  <a:schemeClr val="accent2">
                    <a:lumMod val="75000"/>
                  </a:schemeClr>
                </a:solidFill>
                <a:latin typeface="+mj-lt"/>
                <a:cs typeface="Times New Roman" pitchFamily="18" charset="0"/>
              </a:rPr>
              <a:t>Clustering Evaluation</a:t>
            </a:r>
          </a:p>
          <a:p>
            <a:pPr marL="1009650" lvl="2" indent="-457200">
              <a:buFont typeface="Arial" panose="020B0604020202020204" pitchFamily="34" charset="0"/>
              <a:buChar char="•"/>
            </a:pPr>
            <a:r>
              <a:rPr lang="en-US" sz="1600" dirty="0"/>
              <a:t>OSGM-ES is without including inverse cluster frequency</a:t>
            </a:r>
          </a:p>
          <a:p>
            <a:pPr marL="1009650" lvl="2" indent="-457200">
              <a:buFont typeface="Arial" panose="020B0604020202020204" pitchFamily="34" charset="0"/>
              <a:buChar char="•"/>
            </a:pPr>
            <a:r>
              <a:rPr lang="en-US" sz="1600" dirty="0"/>
              <a:t>Proposed model gained higher clustering results</a:t>
            </a:r>
          </a:p>
        </p:txBody>
      </p:sp>
    </p:spTree>
    <p:extLst>
      <p:ext uri="{BB962C8B-B14F-4D97-AF65-F5344CB8AC3E}">
        <p14:creationId xmlns:p14="http://schemas.microsoft.com/office/powerpoint/2010/main" val="940241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97DCF4-A822-4480-B7DD-AD907A3FD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5A815-AEB4-4321-9285-E8179563257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Effect of ICF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B7F31B-8DD0-4EA5-9A1C-2A18AB884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77" y="3397763"/>
            <a:ext cx="6837110" cy="30233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CB5C04-160D-47D9-9253-13209874FF6B}"/>
                  </a:ext>
                </a:extLst>
              </p:cNvPr>
              <p:cNvSpPr txBox="1"/>
              <p:nvPr/>
            </p:nvSpPr>
            <p:spPr>
              <a:xfrm>
                <a:off x="192075" y="903582"/>
                <a:ext cx="8400006" cy="4801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52450" lvl="1" indent="-457200">
                  <a:buFont typeface="Wingdings" panose="05000000000000000000" pitchFamily="2" charset="2"/>
                  <a:buChar char="Ø"/>
                </a:pPr>
                <a:r>
                  <a:rPr lang="en-US" altLang="zh-CN" sz="2400" kern="0" dirty="0">
                    <a:latin typeface="+mj-lt"/>
                    <a:cs typeface="Times New Roman" pitchFamily="18" charset="0"/>
                  </a:rPr>
                  <a:t>The model without Inverse clustering frequency smoothing score gained some higher results on common parameters</a:t>
                </a:r>
              </a:p>
              <a:p>
                <a:pPr marL="552450" lvl="1" indent="-457200">
                  <a:buFont typeface="Wingdings" panose="05000000000000000000" pitchFamily="2" charset="2"/>
                  <a:buChar char="Ø"/>
                </a:pPr>
                <a:r>
                  <a:rPr lang="en-US" altLang="zh-CN" sz="2400" kern="0" dirty="0">
                    <a:latin typeface="+mj-lt"/>
                    <a:cs typeface="Times New Roman" pitchFamily="18" charset="0"/>
                  </a:rPr>
                  <a:t>However, for a wide range of parameter, model with ICF acquired very less variance</a:t>
                </a:r>
              </a:p>
              <a:p>
                <a:pPr marL="552450" lvl="1" indent="-457200">
                  <a:buFont typeface="Wingdings" panose="05000000000000000000" pitchFamily="2" charset="2"/>
                  <a:buChar char="Ø"/>
                </a:pPr>
                <a:r>
                  <a:rPr lang="en-US" altLang="zh-CN" sz="2400" kern="0" dirty="0">
                    <a:latin typeface="+mj-lt"/>
                    <a:cs typeface="Times New Roman" pitchFamily="18" charset="0"/>
                  </a:rPr>
                  <a:t>This plots shows NMI and cluster generation over wide range of </a:t>
                </a:r>
                <a14:m>
                  <m:oMath xmlns:m="http://schemas.openxmlformats.org/officeDocument/2006/math">
                    <m:r>
                      <a:rPr lang="en-US" altLang="zh-CN" sz="2400" b="0" i="1" kern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𝛼</m:t>
                    </m:r>
                  </m:oMath>
                </a14:m>
                <a:r>
                  <a:rPr lang="en-US" altLang="zh-CN" sz="2400" kern="0" dirty="0">
                    <a:latin typeface="+mj-lt"/>
                    <a:cs typeface="Times New Roman" pitchFamily="18" charset="0"/>
                  </a:rPr>
                  <a:t> parameter</a:t>
                </a:r>
                <a:br>
                  <a:rPr lang="en-US" altLang="zh-CN" sz="2400" kern="0" dirty="0">
                    <a:latin typeface="+mj-lt"/>
                    <a:cs typeface="Times New Roman" pitchFamily="18" charset="0"/>
                  </a:rPr>
                </a:br>
                <a:endParaRPr lang="en-US" altLang="zh-CN" sz="2400" kern="0" dirty="0">
                  <a:latin typeface="+mj-lt"/>
                  <a:cs typeface="Times New Roman" pitchFamily="18" charset="0"/>
                </a:endParaRPr>
              </a:p>
              <a:p>
                <a:pPr marL="552450" lvl="1" indent="-457200">
                  <a:buFont typeface="Wingdings" panose="05000000000000000000" pitchFamily="2" charset="2"/>
                  <a:buChar char="Ø"/>
                </a:pPr>
                <a:endParaRPr lang="en-US" altLang="zh-CN" sz="2400" kern="0" dirty="0">
                  <a:latin typeface="+mj-lt"/>
                  <a:cs typeface="Times New Roman" pitchFamily="18" charset="0"/>
                </a:endParaRPr>
              </a:p>
              <a:p>
                <a:pPr marL="552450" lvl="1" indent="-457200">
                  <a:buFont typeface="Wingdings" panose="05000000000000000000" pitchFamily="2" charset="2"/>
                  <a:buChar char="Ø"/>
                </a:pPr>
                <a:endParaRPr lang="en-US" altLang="zh-CN" sz="2400" kern="0" dirty="0">
                  <a:latin typeface="+mj-lt"/>
                  <a:cs typeface="Times New Roman" pitchFamily="18" charset="0"/>
                </a:endParaRPr>
              </a:p>
              <a:p>
                <a:pPr marL="552450" lvl="1" indent="-457200">
                  <a:buFont typeface="Wingdings" panose="05000000000000000000" pitchFamily="2" charset="2"/>
                  <a:buChar char="Ø"/>
                </a:pPr>
                <a:endParaRPr lang="en-US" altLang="zh-CN" sz="2400" kern="0" dirty="0">
                  <a:latin typeface="+mj-lt"/>
                  <a:cs typeface="Times New Roman" pitchFamily="18" charset="0"/>
                </a:endParaRPr>
              </a:p>
              <a:p>
                <a:pPr marL="552450" lvl="1" indent="-457200">
                  <a:buFont typeface="Wingdings" panose="05000000000000000000" pitchFamily="2" charset="2"/>
                  <a:buChar char="Ø"/>
                </a:pPr>
                <a:endParaRPr lang="en-US" altLang="zh-CN" sz="2400" b="1" kern="0" dirty="0">
                  <a:latin typeface="+mj-lt"/>
                  <a:cs typeface="Times New Roman" pitchFamily="18" charset="0"/>
                </a:endParaRPr>
              </a:p>
              <a:p>
                <a:pPr marL="552450" lvl="1" indent="-457200">
                  <a:buFont typeface="Wingdings" panose="05000000000000000000" pitchFamily="2" charset="2"/>
                  <a:buChar char="Ø"/>
                </a:pPr>
                <a:endParaRPr lang="en-US" sz="2400" b="1" kern="0" dirty="0">
                  <a:latin typeface="+mj-lt"/>
                  <a:ea typeface="Cambria Math" panose="02040503050406030204" pitchFamily="18" charset="0"/>
                  <a:cs typeface="Times New Roman" pitchFamily="18" charset="0"/>
                </a:endParaRPr>
              </a:p>
              <a:p>
                <a:pPr marL="552450" lvl="1" indent="-457200">
                  <a:buFont typeface="Wingdings" panose="05000000000000000000" pitchFamily="2" charset="2"/>
                  <a:buChar char="Ø"/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CB5C04-160D-47D9-9253-13209874F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75" y="903582"/>
                <a:ext cx="8400006" cy="4801314"/>
              </a:xfrm>
              <a:prstGeom prst="rect">
                <a:avLst/>
              </a:prstGeom>
              <a:blipFill>
                <a:blip r:embed="rId3"/>
                <a:stretch>
                  <a:fillRect t="-1015" r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361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F9C502-4D56-405B-9B8A-66E9B7D4D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46CA1E-7E3D-4133-AD7E-22D5243F5C1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Additional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477B8-7B43-4643-9E05-EEB8E5D12505}"/>
              </a:ext>
            </a:extLst>
          </p:cNvPr>
          <p:cNvSpPr txBox="1"/>
          <p:nvPr/>
        </p:nvSpPr>
        <p:spPr>
          <a:xfrm>
            <a:off x="0" y="945618"/>
            <a:ext cx="8400006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2450" lvl="1" indent="-457200">
              <a:buFont typeface="Wingdings" panose="05000000000000000000" pitchFamily="2" charset="2"/>
              <a:buChar char="Ø"/>
            </a:pPr>
            <a:r>
              <a:rPr lang="en-US" altLang="zh-CN" sz="2400" kern="0" dirty="0">
                <a:solidFill>
                  <a:schemeClr val="accent2">
                    <a:lumMod val="75000"/>
                  </a:schemeClr>
                </a:solidFill>
                <a:latin typeface="+mj-lt"/>
                <a:cs typeface="Times New Roman" pitchFamily="18" charset="0"/>
              </a:rPr>
              <a:t>NPMM </a:t>
            </a:r>
            <a:r>
              <a:rPr lang="en-US" altLang="zh-CN" sz="2400" kern="0" dirty="0">
                <a:latin typeface="+mj-lt"/>
                <a:cs typeface="Times New Roman" pitchFamily="18" charset="0"/>
              </a:rPr>
              <a:t>exploit pre-trained Glove word embedding to extract weight of each term in the probabilistic model</a:t>
            </a:r>
          </a:p>
          <a:p>
            <a:pPr marL="552450" lvl="1" indent="-457200">
              <a:buFont typeface="Wingdings" panose="05000000000000000000" pitchFamily="2" charset="2"/>
              <a:buChar char="Ø"/>
            </a:pPr>
            <a:r>
              <a:rPr lang="en-US" altLang="zh-CN" sz="2400" kern="0" dirty="0">
                <a:latin typeface="+mj-lt"/>
                <a:cs typeface="Times New Roman" pitchFamily="18" charset="0"/>
              </a:rPr>
              <a:t>NPMM ignore these terms while </a:t>
            </a:r>
            <a:br>
              <a:rPr lang="en-US" altLang="zh-CN" sz="2400" kern="0" dirty="0">
                <a:latin typeface="+mj-lt"/>
                <a:cs typeface="Times New Roman" pitchFamily="18" charset="0"/>
              </a:rPr>
            </a:br>
            <a:r>
              <a:rPr lang="en-US" altLang="zh-CN" sz="2400" kern="0" dirty="0">
                <a:latin typeface="+mj-lt"/>
                <a:cs typeface="Times New Roman" pitchFamily="18" charset="0"/>
              </a:rPr>
              <a:t>OSGM automatically capture by </a:t>
            </a:r>
            <a:br>
              <a:rPr lang="en-US" altLang="zh-CN" sz="2400" kern="0" dirty="0">
                <a:latin typeface="+mj-lt"/>
                <a:cs typeface="Times New Roman" pitchFamily="18" charset="0"/>
              </a:rPr>
            </a:br>
            <a:r>
              <a:rPr lang="en-US" altLang="zh-CN" sz="2400" kern="0" dirty="0">
                <a:latin typeface="+mj-lt"/>
                <a:cs typeface="Times New Roman" pitchFamily="18" charset="0"/>
              </a:rPr>
              <a:t>their statistical importance</a:t>
            </a:r>
          </a:p>
          <a:p>
            <a:pPr marL="552450" lvl="1" indent="-457200">
              <a:buFont typeface="Wingdings" panose="05000000000000000000" pitchFamily="2" charset="2"/>
              <a:buChar char="Ø"/>
            </a:pPr>
            <a:endParaRPr lang="en-US" altLang="zh-CN" sz="2400" kern="0" dirty="0">
              <a:latin typeface="+mj-lt"/>
              <a:cs typeface="Times New Roman" pitchFamily="18" charset="0"/>
            </a:endParaRPr>
          </a:p>
          <a:p>
            <a:pPr marL="552450" lvl="1" indent="-457200">
              <a:buFont typeface="Wingdings" panose="05000000000000000000" pitchFamily="2" charset="2"/>
              <a:buChar char="Ø"/>
            </a:pPr>
            <a:endParaRPr lang="en-US" altLang="zh-CN" sz="2400" kern="0" dirty="0">
              <a:latin typeface="+mj-lt"/>
              <a:cs typeface="Times New Roman" pitchFamily="18" charset="0"/>
            </a:endParaRPr>
          </a:p>
          <a:p>
            <a:pPr marL="552450" lvl="1" indent="-457200">
              <a:buFont typeface="Wingdings" panose="05000000000000000000" pitchFamily="2" charset="2"/>
              <a:buChar char="Ø"/>
            </a:pPr>
            <a:endParaRPr lang="en-US" altLang="zh-CN" sz="2400" kern="0" dirty="0">
              <a:latin typeface="+mj-lt"/>
              <a:cs typeface="Times New Roman" pitchFamily="18" charset="0"/>
            </a:endParaRPr>
          </a:p>
          <a:p>
            <a:pPr marL="552450" lvl="1" indent="-457200">
              <a:buFont typeface="Wingdings" panose="05000000000000000000" pitchFamily="2" charset="2"/>
              <a:buChar char="Ø"/>
            </a:pPr>
            <a:r>
              <a:rPr lang="en-US" altLang="zh-CN" sz="2400" kern="0" dirty="0">
                <a:latin typeface="+mj-lt"/>
                <a:cs typeface="Times New Roman" pitchFamily="18" charset="0"/>
              </a:rPr>
              <a:t>Running time of proposed model is less then most SOTA</a:t>
            </a:r>
          </a:p>
          <a:p>
            <a:pPr marL="552450" lvl="1" indent="-457200">
              <a:buFont typeface="Wingdings" panose="05000000000000000000" pitchFamily="2" charset="2"/>
              <a:buChar char="Ø"/>
            </a:pPr>
            <a:endParaRPr lang="en-US" altLang="zh-CN" sz="2400" b="1" kern="0" dirty="0">
              <a:latin typeface="+mj-lt"/>
              <a:cs typeface="Times New Roman" pitchFamily="18" charset="0"/>
            </a:endParaRPr>
          </a:p>
          <a:p>
            <a:pPr marL="552450" lvl="1" indent="-457200">
              <a:buFont typeface="Wingdings" panose="05000000000000000000" pitchFamily="2" charset="2"/>
              <a:buChar char="Ø"/>
            </a:pPr>
            <a:endParaRPr lang="en-US" sz="2400" b="1" kern="0" dirty="0">
              <a:latin typeface="+mj-lt"/>
              <a:ea typeface="Cambria Math" panose="02040503050406030204" pitchFamily="18" charset="0"/>
              <a:cs typeface="Times New Roman" pitchFamily="18" charset="0"/>
            </a:endParaRPr>
          </a:p>
          <a:p>
            <a:pPr marL="552450" lvl="1" indent="-457200">
              <a:buFont typeface="Wingdings" panose="05000000000000000000" pitchFamily="2" charset="2"/>
              <a:buChar char="Ø"/>
            </a:pPr>
            <a:endParaRPr lang="en-US" dirty="0">
              <a:ea typeface="Cambria Math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FE2770-9C24-4260-BD87-5210E43F7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84" y="4342741"/>
            <a:ext cx="5612941" cy="24021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40051E-FB21-49E1-89B4-FECDA7899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772816"/>
            <a:ext cx="3426163" cy="184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20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B160E7-8BC5-4C63-A52F-1466DD8DE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E6EA3C-125D-49D1-B358-8DDC89149A9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Parameters Sensitivity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5DA53-89E5-45C3-B1CB-041390611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669" y="847561"/>
            <a:ext cx="6246525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13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0FC3A2-B3EE-4CC3-8436-DB5A50C48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2D45BD-3F99-4BA3-B8FD-922FD2FB82F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Topic Estimation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896465-2786-412F-8705-95A8E59AA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851290"/>
            <a:ext cx="4767132" cy="20181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1CADE2-D791-41F1-BFA1-9CA03F5E2CCC}"/>
              </a:ext>
            </a:extLst>
          </p:cNvPr>
          <p:cNvSpPr txBox="1"/>
          <p:nvPr/>
        </p:nvSpPr>
        <p:spPr>
          <a:xfrm>
            <a:off x="0" y="945618"/>
            <a:ext cx="8400006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2450" lvl="1" indent="-457200">
              <a:buFont typeface="Wingdings" panose="05000000000000000000" pitchFamily="2" charset="2"/>
              <a:buChar char="Ø"/>
            </a:pPr>
            <a:r>
              <a:rPr lang="en-US" altLang="zh-CN" sz="2400" kern="0" dirty="0">
                <a:latin typeface="+mj-lt"/>
                <a:cs typeface="Times New Roman" pitchFamily="18" charset="0"/>
              </a:rPr>
              <a:t>Model needs to generate number of cluster near to actual number of topics</a:t>
            </a:r>
          </a:p>
          <a:p>
            <a:pPr marL="552450" lvl="1" indent="-457200">
              <a:buFont typeface="Wingdings" panose="05000000000000000000" pitchFamily="2" charset="2"/>
              <a:buChar char="Ø"/>
            </a:pPr>
            <a:r>
              <a:rPr lang="en-US" altLang="zh-CN" sz="2400" kern="0" dirty="0">
                <a:latin typeface="+mj-lt"/>
                <a:cs typeface="Times New Roman" pitchFamily="18" charset="0"/>
              </a:rPr>
              <a:t>Comparatively the cluster generation of OSGM over stream in much closer due</a:t>
            </a:r>
          </a:p>
          <a:p>
            <a:pPr marL="1352550" lvl="3" indent="-342900">
              <a:buFont typeface="Arial" panose="020B0604020202020204" pitchFamily="34" charset="0"/>
              <a:buChar char="•"/>
            </a:pPr>
            <a:r>
              <a:rPr lang="en-US" altLang="zh-CN" sz="2400" kern="0" dirty="0">
                <a:latin typeface="+mj-lt"/>
                <a:cs typeface="Times New Roman" pitchFamily="18" charset="0"/>
              </a:rPr>
              <a:t>merging process and tracking of evolving terms</a:t>
            </a:r>
          </a:p>
          <a:p>
            <a:pPr marL="552450" lvl="1" indent="-457200">
              <a:buFont typeface="Wingdings" panose="05000000000000000000" pitchFamily="2" charset="2"/>
              <a:buChar char="Ø"/>
            </a:pPr>
            <a:endParaRPr lang="en-US" altLang="zh-CN" sz="2400" b="1" kern="0" dirty="0">
              <a:latin typeface="+mj-lt"/>
              <a:cs typeface="Times New Roman" pitchFamily="18" charset="0"/>
            </a:endParaRPr>
          </a:p>
          <a:p>
            <a:pPr marL="552450" lvl="1" indent="-457200">
              <a:buFont typeface="Wingdings" panose="05000000000000000000" pitchFamily="2" charset="2"/>
              <a:buChar char="Ø"/>
            </a:pPr>
            <a:endParaRPr lang="en-US" sz="2400" b="1" kern="0" dirty="0">
              <a:latin typeface="+mj-lt"/>
              <a:ea typeface="Cambria Math" panose="02040503050406030204" pitchFamily="18" charset="0"/>
              <a:cs typeface="Times New Roman" pitchFamily="18" charset="0"/>
            </a:endParaRPr>
          </a:p>
          <a:p>
            <a:pPr marL="552450" lvl="1" indent="-457200">
              <a:buFont typeface="Wingdings" panose="05000000000000000000" pitchFamily="2" charset="2"/>
              <a:buChar char="Ø"/>
            </a:pPr>
            <a:endParaRPr lang="en-US" dirty="0">
              <a:ea typeface="Cambria Math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448FA0-AE69-4146-B9B9-831D53923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550" y="4650246"/>
            <a:ext cx="4798286" cy="201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11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76C75D-ED62-4C2D-8089-92109375C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7274F7-B4B5-44ED-A2C1-8412068453D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FD5712-1150-47A0-9DFE-2C0D73475DC1}"/>
              </a:ext>
            </a:extLst>
          </p:cNvPr>
          <p:cNvSpPr txBox="1"/>
          <p:nvPr/>
        </p:nvSpPr>
        <p:spPr>
          <a:xfrm>
            <a:off x="231629" y="954640"/>
            <a:ext cx="844482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2450" lvl="1" indent="-457200">
              <a:buFont typeface="Wingdings" panose="05000000000000000000" pitchFamily="2" charset="2"/>
              <a:buChar char="Ø"/>
            </a:pPr>
            <a:r>
              <a:rPr lang="en-US" altLang="zh-CN" sz="2200" kern="0" dirty="0">
                <a:latin typeface="+mj-lt"/>
                <a:cs typeface="Times New Roman" pitchFamily="18" charset="0"/>
              </a:rPr>
              <a:t>Previous clustering models do not consider track </a:t>
            </a:r>
            <a:r>
              <a:rPr lang="en-US" altLang="zh-CN" sz="2200" kern="0" dirty="0">
                <a:solidFill>
                  <a:srgbClr val="A14D07"/>
                </a:solidFill>
                <a:latin typeface="+mj-lt"/>
                <a:cs typeface="Times New Roman" pitchFamily="18" charset="0"/>
              </a:rPr>
              <a:t>evolving core</a:t>
            </a:r>
            <a:r>
              <a:rPr lang="en-US" altLang="zh-CN" sz="2200" kern="0" dirty="0">
                <a:latin typeface="+mj-lt"/>
                <a:cs typeface="Times New Roman" pitchFamily="18" charset="0"/>
              </a:rPr>
              <a:t> </a:t>
            </a:r>
            <a:r>
              <a:rPr lang="en-US" altLang="zh-CN" sz="2200" kern="0" dirty="0">
                <a:solidFill>
                  <a:srgbClr val="A14D07"/>
                </a:solidFill>
                <a:latin typeface="+mj-lt"/>
                <a:cs typeface="Times New Roman" pitchFamily="18" charset="0"/>
              </a:rPr>
              <a:t>terms</a:t>
            </a:r>
            <a:r>
              <a:rPr lang="en-US" altLang="zh-CN" sz="2200" kern="0" dirty="0">
                <a:latin typeface="+mj-lt"/>
                <a:cs typeface="Times New Roman" pitchFamily="18" charset="0"/>
              </a:rPr>
              <a:t> for each topic</a:t>
            </a:r>
          </a:p>
          <a:p>
            <a:pPr marL="552450" lvl="1" indent="-457200">
              <a:buFont typeface="Wingdings" panose="05000000000000000000" pitchFamily="2" charset="2"/>
              <a:buChar char="Ø"/>
            </a:pPr>
            <a:endParaRPr lang="en-US" altLang="zh-CN" sz="2200" kern="0" dirty="0">
              <a:latin typeface="+mj-lt"/>
              <a:cs typeface="Times New Roman" pitchFamily="18" charset="0"/>
            </a:endParaRPr>
          </a:p>
          <a:p>
            <a:pPr marL="552450" lvl="1" indent="-457200">
              <a:buFont typeface="Wingdings" panose="05000000000000000000" pitchFamily="2" charset="2"/>
              <a:buChar char="Ø"/>
            </a:pPr>
            <a:r>
              <a:rPr lang="en-US" altLang="zh-CN" sz="2200" kern="0" dirty="0">
                <a:latin typeface="+mj-lt"/>
                <a:cs typeface="Times New Roman" pitchFamily="18" charset="0"/>
              </a:rPr>
              <a:t>It results to higher number of cluster generation </a:t>
            </a:r>
          </a:p>
          <a:p>
            <a:pPr marL="552450" lvl="1" indent="-457200">
              <a:buFont typeface="Wingdings" panose="05000000000000000000" pitchFamily="2" charset="2"/>
              <a:buChar char="Ø"/>
            </a:pPr>
            <a:endParaRPr lang="en-US" altLang="zh-CN" sz="2200" kern="0" dirty="0">
              <a:latin typeface="+mj-lt"/>
              <a:cs typeface="Times New Roman" pitchFamily="18" charset="0"/>
            </a:endParaRPr>
          </a:p>
          <a:p>
            <a:pPr marL="552450" lvl="1" indent="-457200">
              <a:buFont typeface="Wingdings" panose="05000000000000000000" pitchFamily="2" charset="2"/>
              <a:buChar char="Ø"/>
            </a:pPr>
            <a:r>
              <a:rPr lang="en-US" altLang="zh-CN" sz="2200" kern="0" dirty="0">
                <a:latin typeface="+mj-lt"/>
                <a:cs typeface="Times New Roman" pitchFamily="18" charset="0"/>
              </a:rPr>
              <a:t>Propose model embed </a:t>
            </a:r>
            <a:r>
              <a:rPr lang="en-US" altLang="zh-CN" sz="2200" kern="0" dirty="0">
                <a:solidFill>
                  <a:srgbClr val="A14D07"/>
                </a:solidFill>
                <a:latin typeface="+mj-lt"/>
                <a:cs typeface="Times New Roman" pitchFamily="18" charset="0"/>
              </a:rPr>
              <a:t>triangular time decay </a:t>
            </a:r>
            <a:r>
              <a:rPr lang="en-US" altLang="zh-CN" sz="2200" kern="0" dirty="0">
                <a:latin typeface="+mj-lt"/>
                <a:cs typeface="Times New Roman" pitchFamily="18" charset="0"/>
              </a:rPr>
              <a:t>function </a:t>
            </a:r>
          </a:p>
          <a:p>
            <a:pPr marL="1009650" lvl="2" indent="-457200">
              <a:buFont typeface="Wingdings" panose="05000000000000000000" pitchFamily="2" charset="2"/>
              <a:buChar char="Ø"/>
            </a:pPr>
            <a:r>
              <a:rPr lang="en-US" altLang="zh-CN" sz="2200" kern="0" dirty="0">
                <a:latin typeface="+mj-lt"/>
                <a:cs typeface="Times New Roman" pitchFamily="18" charset="0"/>
              </a:rPr>
              <a:t>To remove noisy terms</a:t>
            </a:r>
          </a:p>
          <a:p>
            <a:pPr marL="1009650" lvl="2" indent="-457200">
              <a:buFont typeface="Wingdings" panose="05000000000000000000" pitchFamily="2" charset="2"/>
              <a:buChar char="Ø"/>
            </a:pPr>
            <a:r>
              <a:rPr lang="en-US" altLang="zh-CN" sz="2200" kern="0" dirty="0">
                <a:latin typeface="+mj-lt"/>
                <a:cs typeface="Times New Roman" pitchFamily="18" charset="0"/>
              </a:rPr>
              <a:t>Retain current topic core terms</a:t>
            </a:r>
          </a:p>
          <a:p>
            <a:pPr marL="552450" lvl="1" indent="-457200">
              <a:buFont typeface="Wingdings" panose="05000000000000000000" pitchFamily="2" charset="2"/>
              <a:buChar char="Ø"/>
            </a:pPr>
            <a:endParaRPr lang="en-US" altLang="zh-CN" sz="2200" kern="0" dirty="0">
              <a:latin typeface="+mj-lt"/>
              <a:cs typeface="Times New Roman" pitchFamily="18" charset="0"/>
            </a:endParaRPr>
          </a:p>
          <a:p>
            <a:pPr marL="552450" lvl="1" indent="-457200">
              <a:buFont typeface="Wingdings" panose="05000000000000000000" pitchFamily="2" charset="2"/>
              <a:buChar char="Ø"/>
            </a:pPr>
            <a:r>
              <a:rPr lang="en-US" altLang="zh-CN" sz="2200" kern="0" dirty="0">
                <a:latin typeface="+mj-lt"/>
                <a:cs typeface="Times New Roman" pitchFamily="18" charset="0"/>
              </a:rPr>
              <a:t>Propose model contains </a:t>
            </a:r>
            <a:r>
              <a:rPr lang="en-US" altLang="zh-CN" sz="2200" kern="0" dirty="0">
                <a:solidFill>
                  <a:srgbClr val="A14D07"/>
                </a:solidFill>
                <a:latin typeface="+mj-lt"/>
                <a:cs typeface="Times New Roman" pitchFamily="18" charset="0"/>
              </a:rPr>
              <a:t>probability-based cluster merging process  </a:t>
            </a:r>
            <a:r>
              <a:rPr lang="en-US" altLang="zh-CN" sz="2200" kern="0" dirty="0">
                <a:latin typeface="+mj-lt"/>
                <a:cs typeface="Times New Roman" pitchFamily="18" charset="0"/>
              </a:rPr>
              <a:t>to reduce the cluster sparsity</a:t>
            </a:r>
          </a:p>
          <a:p>
            <a:pPr marL="1009650" lvl="2" indent="-457200">
              <a:buFont typeface="Wingdings" panose="05000000000000000000" pitchFamily="2" charset="2"/>
              <a:buChar char="Ø"/>
            </a:pPr>
            <a:endParaRPr lang="en-US" altLang="zh-CN" sz="2200" b="1" kern="0" dirty="0">
              <a:latin typeface="+mj-lt"/>
              <a:cs typeface="Times New Roman" pitchFamily="18" charset="0"/>
            </a:endParaRPr>
          </a:p>
          <a:p>
            <a:pPr marL="1009650" lvl="2" indent="-457200">
              <a:buFont typeface="Wingdings" panose="05000000000000000000" pitchFamily="2" charset="2"/>
              <a:buChar char="Ø"/>
            </a:pPr>
            <a:endParaRPr lang="en-US" altLang="zh-CN" sz="2200" b="1" kern="0" dirty="0">
              <a:latin typeface="+mj-lt"/>
              <a:cs typeface="Times New Roman" pitchFamily="18" charset="0"/>
            </a:endParaRPr>
          </a:p>
          <a:p>
            <a:pPr marL="1009650" lvl="2" indent="-457200">
              <a:buFont typeface="Wingdings" panose="05000000000000000000" pitchFamily="2" charset="2"/>
              <a:buChar char="Ø"/>
            </a:pPr>
            <a:endParaRPr lang="en-US" altLang="zh-CN" sz="2200" b="1" kern="0" dirty="0">
              <a:latin typeface="+mj-lt"/>
              <a:cs typeface="Times New Roman" pitchFamily="18" charset="0"/>
            </a:endParaRPr>
          </a:p>
          <a:p>
            <a:pPr marL="1009650" lvl="2" indent="-457200">
              <a:buFont typeface="Wingdings" panose="05000000000000000000" pitchFamily="2" charset="2"/>
              <a:buChar char="Ø"/>
            </a:pPr>
            <a:endParaRPr lang="en-US" altLang="zh-CN" sz="2200" b="1" kern="0" dirty="0">
              <a:latin typeface="+mj-lt"/>
              <a:cs typeface="Times New Roman" pitchFamily="18" charset="0"/>
            </a:endParaRPr>
          </a:p>
          <a:p>
            <a:pPr marL="552450" lvl="1" indent="-457200">
              <a:buFont typeface="Wingdings" panose="05000000000000000000" pitchFamily="2" charset="2"/>
              <a:buChar char="Ø"/>
            </a:pPr>
            <a:endParaRPr lang="en-US" altLang="zh-CN" sz="2200" b="1" kern="0" dirty="0">
              <a:latin typeface="+mj-lt"/>
              <a:cs typeface="Times New Roman" pitchFamily="18" charset="0"/>
            </a:endParaRPr>
          </a:p>
          <a:p>
            <a:pPr marL="1009650" lvl="2" indent="-4572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52450" lvl="2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84261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4521DA-EDDC-43A6-85D5-EB00D6E2E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88" y="2564904"/>
            <a:ext cx="7416824" cy="115212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Evolving Text Streams Mining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203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4521DA-EDDC-43A6-85D5-EB00D6E2E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88" y="2564904"/>
            <a:ext cx="7452828" cy="1656184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Mining Medical Data For Disease Analysis</a:t>
            </a:r>
          </a:p>
        </p:txBody>
      </p:sp>
    </p:spTree>
    <p:extLst>
      <p:ext uri="{BB962C8B-B14F-4D97-AF65-F5344CB8AC3E}">
        <p14:creationId xmlns:p14="http://schemas.microsoft.com/office/powerpoint/2010/main" val="19231238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BD7B2AB0-A2C3-4434-B4F3-8F3722E95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88" y="961406"/>
            <a:ext cx="8597350" cy="5635946"/>
          </a:xfrm>
        </p:spPr>
        <p:txBody>
          <a:bodyPr/>
          <a:lstStyle/>
          <a:p>
            <a:r>
              <a:rPr lang="en-US" sz="2000" b="0" dirty="0"/>
              <a:t>AI has a tremendous potential in the health care sectors</a:t>
            </a:r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r>
              <a:rPr lang="en-US" altLang="en-US" sz="2000" b="0" dirty="0">
                <a:solidFill>
                  <a:srgbClr val="A14D07"/>
                </a:solidFill>
              </a:rPr>
              <a:t>More the data better our IA system is</a:t>
            </a:r>
          </a:p>
          <a:p>
            <a:endParaRPr lang="en-US" altLang="en-US" sz="2000" b="0" dirty="0">
              <a:solidFill>
                <a:srgbClr val="A14D07"/>
              </a:solidFill>
              <a:latin typeface="+mj-lt"/>
            </a:endParaRPr>
          </a:p>
          <a:p>
            <a:r>
              <a:rPr lang="en-US" sz="2000" dirty="0"/>
              <a:t>Health data nature is private</a:t>
            </a:r>
          </a:p>
          <a:p>
            <a:endParaRPr lang="en-US" sz="2000" dirty="0"/>
          </a:p>
          <a:p>
            <a:r>
              <a:rPr lang="en-US" sz="2000" dirty="0"/>
              <a:t>Data of Rare or emerging disease is less</a:t>
            </a:r>
          </a:p>
          <a:p>
            <a:endParaRPr lang="en-US" sz="2000" dirty="0"/>
          </a:p>
          <a:p>
            <a:r>
              <a:rPr lang="en-US" sz="2000" dirty="0"/>
              <a:t>How to increase machine learning model accuracy without sharing data</a:t>
            </a:r>
          </a:p>
          <a:p>
            <a:endParaRPr lang="en-US" sz="2000" dirty="0"/>
          </a:p>
          <a:p>
            <a:endParaRPr lang="en-US" altLang="en-US" b="0" dirty="0">
              <a:solidFill>
                <a:srgbClr val="A14D07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B9CE2-70E9-4D3F-B9DB-4BFF1102C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355" y="2056144"/>
            <a:ext cx="1219200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B642D0-5A75-45C4-B9F4-93D573671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685" y="1867276"/>
            <a:ext cx="720080" cy="72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A72630-213E-4C20-9F8F-D3405E53E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64" y="2268182"/>
            <a:ext cx="883184" cy="88318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A47FDB-B840-4291-AD5E-CF6993B5A77E}"/>
              </a:ext>
            </a:extLst>
          </p:cNvPr>
          <p:cNvCxnSpPr>
            <a:cxnSpLocks/>
          </p:cNvCxnSpPr>
          <p:nvPr/>
        </p:nvCxnSpPr>
        <p:spPr>
          <a:xfrm flipH="1" flipV="1">
            <a:off x="5713871" y="2623170"/>
            <a:ext cx="576064" cy="42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0DB5F028-DF50-472B-817D-21CC6086F431}"/>
              </a:ext>
            </a:extLst>
          </p:cNvPr>
          <p:cNvSpPr/>
          <p:nvPr/>
        </p:nvSpPr>
        <p:spPr>
          <a:xfrm>
            <a:off x="4477594" y="1623211"/>
            <a:ext cx="1219200" cy="537282"/>
          </a:xfrm>
          <a:prstGeom prst="wedgeEllipseCallou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182880" rtlCol="0" anchor="ctr"/>
          <a:lstStyle/>
          <a:p>
            <a:pPr algn="ctr"/>
            <a:r>
              <a:rPr lang="en-US" sz="1200" b="1" dirty="0"/>
              <a:t>Give me data</a:t>
            </a:r>
          </a:p>
          <a:p>
            <a:pPr algn="ctr"/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86C194-9D54-4BF0-B231-3B322AB90C0A}"/>
              </a:ext>
            </a:extLst>
          </p:cNvPr>
          <p:cNvSpPr txBox="1"/>
          <p:nvPr/>
        </p:nvSpPr>
        <p:spPr>
          <a:xfrm>
            <a:off x="6392424" y="1894832"/>
            <a:ext cx="9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Hospital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90000F-6892-47E7-8ACA-9A771B44E7E9}"/>
              </a:ext>
            </a:extLst>
          </p:cNvPr>
          <p:cNvSpPr txBox="1"/>
          <p:nvPr/>
        </p:nvSpPr>
        <p:spPr>
          <a:xfrm>
            <a:off x="7224069" y="2507435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Database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FAD552-31D9-47B3-90E2-08E4C311F800}"/>
              </a:ext>
            </a:extLst>
          </p:cNvPr>
          <p:cNvCxnSpPr>
            <a:cxnSpLocks/>
          </p:cNvCxnSpPr>
          <p:nvPr/>
        </p:nvCxnSpPr>
        <p:spPr>
          <a:xfrm flipH="1" flipV="1">
            <a:off x="3854573" y="2652205"/>
            <a:ext cx="576064" cy="42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9EB003A-B807-4EB8-80AA-0A8545A69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368" y="2115077"/>
            <a:ext cx="1021518" cy="7211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451ED73-BF38-4CE8-A1EE-5AEEAC65A14C}"/>
              </a:ext>
            </a:extLst>
          </p:cNvPr>
          <p:cNvSpPr txBox="1"/>
          <p:nvPr/>
        </p:nvSpPr>
        <p:spPr>
          <a:xfrm>
            <a:off x="2856158" y="2807603"/>
            <a:ext cx="715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1EB3E0"/>
                </a:solidFill>
              </a:rPr>
              <a:t>Patterns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A3F94A-7951-4C80-90CE-B079CBDC24B4}"/>
              </a:ext>
            </a:extLst>
          </p:cNvPr>
          <p:cNvCxnSpPr>
            <a:cxnSpLocks/>
          </p:cNvCxnSpPr>
          <p:nvPr/>
        </p:nvCxnSpPr>
        <p:spPr>
          <a:xfrm flipH="1" flipV="1">
            <a:off x="2087382" y="2238090"/>
            <a:ext cx="497312" cy="258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E8CFF4-61A3-4D54-920F-1B45CDE8B3A9}"/>
              </a:ext>
            </a:extLst>
          </p:cNvPr>
          <p:cNvCxnSpPr>
            <a:cxnSpLocks/>
          </p:cNvCxnSpPr>
          <p:nvPr/>
        </p:nvCxnSpPr>
        <p:spPr>
          <a:xfrm flipH="1">
            <a:off x="2044688" y="2604242"/>
            <a:ext cx="538328" cy="232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45DE389-F0B3-4CE6-A221-A32A14397C0C}"/>
              </a:ext>
            </a:extLst>
          </p:cNvPr>
          <p:cNvSpPr/>
          <p:nvPr/>
        </p:nvSpPr>
        <p:spPr>
          <a:xfrm>
            <a:off x="1811057" y="2034207"/>
            <a:ext cx="251686" cy="2525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9D02F79-2DE0-4F96-A948-95D405F1CA1E}"/>
              </a:ext>
            </a:extLst>
          </p:cNvPr>
          <p:cNvSpPr/>
          <p:nvPr/>
        </p:nvSpPr>
        <p:spPr>
          <a:xfrm>
            <a:off x="1768363" y="2701092"/>
            <a:ext cx="251686" cy="22878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242FB4-AB53-4576-AD4A-EC2B3700951B}"/>
              </a:ext>
            </a:extLst>
          </p:cNvPr>
          <p:cNvSpPr txBox="1"/>
          <p:nvPr/>
        </p:nvSpPr>
        <p:spPr>
          <a:xfrm>
            <a:off x="1095861" y="236758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1EB3E0"/>
                </a:solidFill>
              </a:rPr>
              <a:t>Output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9906DDE-066C-41ED-8049-9F9376996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970" y="4413528"/>
            <a:ext cx="911705" cy="9117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9DCE8F5-341A-42F1-BC8D-F30787773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871" y="4414973"/>
            <a:ext cx="911705" cy="911705"/>
          </a:xfrm>
          <a:prstGeom prst="rect">
            <a:avLst/>
          </a:prstGeom>
        </p:spPr>
      </p:pic>
      <p:sp>
        <p:nvSpPr>
          <p:cNvPr id="36" name="Speech Bubble: Oval 35">
            <a:extLst>
              <a:ext uri="{FF2B5EF4-FFF2-40B4-BE49-F238E27FC236}">
                <a16:creationId xmlns:a16="http://schemas.microsoft.com/office/drawing/2014/main" id="{F02F23F5-C572-4313-8E0F-D57454ECE700}"/>
              </a:ext>
            </a:extLst>
          </p:cNvPr>
          <p:cNvSpPr/>
          <p:nvPr/>
        </p:nvSpPr>
        <p:spPr>
          <a:xfrm>
            <a:off x="7795258" y="3843664"/>
            <a:ext cx="1219200" cy="537282"/>
          </a:xfrm>
          <a:prstGeom prst="wedgeEllipseCallou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We need more data</a:t>
            </a:r>
            <a:endParaRPr lang="en-US" sz="1200" dirty="0"/>
          </a:p>
        </p:txBody>
      </p:sp>
      <p:sp>
        <p:nvSpPr>
          <p:cNvPr id="37" name="Speech Bubble: Oval 36">
            <a:extLst>
              <a:ext uri="{FF2B5EF4-FFF2-40B4-BE49-F238E27FC236}">
                <a16:creationId xmlns:a16="http://schemas.microsoft.com/office/drawing/2014/main" id="{DA0322AD-E20A-423C-A924-255CBC904241}"/>
              </a:ext>
            </a:extLst>
          </p:cNvPr>
          <p:cNvSpPr/>
          <p:nvPr/>
        </p:nvSpPr>
        <p:spPr>
          <a:xfrm>
            <a:off x="5907862" y="3800168"/>
            <a:ext cx="1268773" cy="641275"/>
          </a:xfrm>
          <a:prstGeom prst="wedgeEllipseCallou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We cannot share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86156D0-759E-4548-99A8-B18E2FCDC8E7}"/>
              </a:ext>
            </a:extLst>
          </p:cNvPr>
          <p:cNvCxnSpPr>
            <a:cxnSpLocks/>
          </p:cNvCxnSpPr>
          <p:nvPr/>
        </p:nvCxnSpPr>
        <p:spPr>
          <a:xfrm flipH="1">
            <a:off x="6647547" y="4869380"/>
            <a:ext cx="1010415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78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BD7B2AB0-A2C3-4434-B4F3-8F3722E95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87" y="961406"/>
            <a:ext cx="5033933" cy="589659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000" b="0" dirty="0"/>
              <a:t>Federat</a:t>
            </a:r>
            <a:r>
              <a:rPr lang="en-US" sz="2000" b="0" dirty="0">
                <a:latin typeface="+mn-lt"/>
              </a:rPr>
              <a:t>ed</a:t>
            </a:r>
            <a:r>
              <a:rPr lang="en-US" sz="2000" b="0" dirty="0"/>
              <a:t> Learning (FL)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+mn-lt"/>
              </a:rPr>
              <a:t>A way of decentralize learning</a:t>
            </a:r>
          </a:p>
          <a:p>
            <a:pPr lvl="1">
              <a:lnSpc>
                <a:spcPct val="150000"/>
              </a:lnSpc>
            </a:pPr>
            <a:r>
              <a:rPr lang="en-US" sz="1800" b="0" dirty="0">
                <a:latin typeface="+mn-lt"/>
              </a:rPr>
              <a:t>No data is need</a:t>
            </a:r>
            <a:r>
              <a:rPr lang="en-US" sz="1800" dirty="0">
                <a:latin typeface="+mn-lt"/>
              </a:rPr>
              <a:t>ed for sharing</a:t>
            </a:r>
          </a:p>
          <a:p>
            <a:pPr lvl="1">
              <a:lnSpc>
                <a:spcPct val="150000"/>
              </a:lnSpc>
            </a:pPr>
            <a:r>
              <a:rPr lang="en-US" sz="1800" b="0" dirty="0">
                <a:latin typeface="+mn-lt"/>
              </a:rPr>
              <a:t>Model is shared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+mn-lt"/>
              </a:rPr>
              <a:t>Google Keyboard (</a:t>
            </a:r>
            <a:r>
              <a:rPr lang="en-US" sz="1800" dirty="0" err="1">
                <a:latin typeface="+mn-lt"/>
              </a:rPr>
              <a:t>Gboard</a:t>
            </a:r>
            <a:r>
              <a:rPr lang="en-US" sz="1800" dirty="0">
                <a:latin typeface="+mn-lt"/>
              </a:rPr>
              <a:t>)</a:t>
            </a:r>
            <a:endParaRPr lang="en-US" sz="1800" b="0" dirty="0">
              <a:latin typeface="+mn-lt"/>
            </a:endParaRPr>
          </a:p>
          <a:p>
            <a:pPr lvl="1"/>
            <a:endParaRPr lang="en-US" sz="1800" dirty="0">
              <a:latin typeface="+mn-lt"/>
            </a:endParaRPr>
          </a:p>
          <a:p>
            <a:pPr>
              <a:lnSpc>
                <a:spcPct val="200000"/>
              </a:lnSpc>
            </a:pPr>
            <a:r>
              <a:rPr lang="en-US" sz="2000" b="0" dirty="0"/>
              <a:t>Medical Data Analysis as Use-case for FL</a:t>
            </a:r>
          </a:p>
          <a:p>
            <a:pPr lvl="1">
              <a:lnSpc>
                <a:spcPct val="200000"/>
              </a:lnSpc>
            </a:pPr>
            <a:r>
              <a:rPr lang="en-US" sz="1800" dirty="0">
                <a:latin typeface="+mn-lt"/>
              </a:rPr>
              <a:t>Hospitals can train local models </a:t>
            </a:r>
          </a:p>
          <a:p>
            <a:pPr lvl="1"/>
            <a:r>
              <a:rPr lang="en-US" sz="1800" dirty="0">
                <a:latin typeface="+mn-lt"/>
              </a:rPr>
              <a:t>Models will be aggregated in the </a:t>
            </a:r>
          </a:p>
          <a:p>
            <a:pPr lvl="1"/>
            <a:r>
              <a:rPr lang="en-US" sz="1800" dirty="0">
                <a:latin typeface="+mn-lt"/>
              </a:rPr>
              <a:t>No need to for actual data</a:t>
            </a:r>
          </a:p>
          <a:p>
            <a:endParaRPr lang="en-US" sz="2000" b="0" dirty="0"/>
          </a:p>
          <a:p>
            <a:pPr lvl="1"/>
            <a:endParaRPr lang="en-US" sz="1800" dirty="0">
              <a:latin typeface="+mn-lt"/>
            </a:endParaRPr>
          </a:p>
          <a:p>
            <a:pPr lvl="1"/>
            <a:endParaRPr lang="en-US" sz="1800" dirty="0">
              <a:latin typeface="+mn-lt"/>
            </a:endParaRPr>
          </a:p>
          <a:p>
            <a:pPr lvl="1"/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altLang="en-US" b="0" dirty="0">
              <a:solidFill>
                <a:srgbClr val="A14D07"/>
              </a:solidFill>
              <a:latin typeface="+mj-lt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DAAF080-4897-46E9-A1C1-4CE995D51737}"/>
              </a:ext>
            </a:extLst>
          </p:cNvPr>
          <p:cNvSpPr/>
          <p:nvPr/>
        </p:nvSpPr>
        <p:spPr>
          <a:xfrm>
            <a:off x="8028384" y="1182391"/>
            <a:ext cx="432048" cy="576064"/>
          </a:xfrm>
          <a:prstGeom prst="round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839A20-185B-4A3B-876C-AB75A05CA9E9}"/>
              </a:ext>
            </a:extLst>
          </p:cNvPr>
          <p:cNvGrpSpPr/>
          <p:nvPr/>
        </p:nvGrpSpPr>
        <p:grpSpPr>
          <a:xfrm>
            <a:off x="8064388" y="1231223"/>
            <a:ext cx="360040" cy="500943"/>
            <a:chOff x="4896036" y="1101568"/>
            <a:chExt cx="360040" cy="50094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0BEDC4C-BB0C-4330-9906-FDB2A14F2585}"/>
                </a:ext>
              </a:extLst>
            </p:cNvPr>
            <p:cNvSpPr/>
            <p:nvPr/>
          </p:nvSpPr>
          <p:spPr>
            <a:xfrm>
              <a:off x="5004048" y="1556792"/>
              <a:ext cx="144016" cy="45719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339702-15A0-45BD-A0B9-968BB4398078}"/>
                </a:ext>
              </a:extLst>
            </p:cNvPr>
            <p:cNvSpPr/>
            <p:nvPr/>
          </p:nvSpPr>
          <p:spPr>
            <a:xfrm>
              <a:off x="4896036" y="1101568"/>
              <a:ext cx="360040" cy="403176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381553-C4AB-4D2B-B579-77989979EFC9}"/>
              </a:ext>
            </a:extLst>
          </p:cNvPr>
          <p:cNvGrpSpPr/>
          <p:nvPr/>
        </p:nvGrpSpPr>
        <p:grpSpPr>
          <a:xfrm>
            <a:off x="8028384" y="1859335"/>
            <a:ext cx="432048" cy="576064"/>
            <a:chOff x="4860032" y="1729680"/>
            <a:chExt cx="432048" cy="57606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4361122-03F2-4B95-A3BB-117701B63BD8}"/>
                </a:ext>
              </a:extLst>
            </p:cNvPr>
            <p:cNvSpPr/>
            <p:nvPr/>
          </p:nvSpPr>
          <p:spPr>
            <a:xfrm>
              <a:off x="4860032" y="1729680"/>
              <a:ext cx="432048" cy="576064"/>
            </a:xfrm>
            <a:prstGeom prst="round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F1CBAC-293C-45CE-B3E5-DCD2EF7E1F24}"/>
                </a:ext>
              </a:extLst>
            </p:cNvPr>
            <p:cNvSpPr/>
            <p:nvPr/>
          </p:nvSpPr>
          <p:spPr>
            <a:xfrm>
              <a:off x="5040052" y="2204864"/>
              <a:ext cx="72008" cy="720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3F492C6-ED6B-4EDA-B33C-7CCFD1FE4191}"/>
                </a:ext>
              </a:extLst>
            </p:cNvPr>
            <p:cNvSpPr/>
            <p:nvPr/>
          </p:nvSpPr>
          <p:spPr>
            <a:xfrm>
              <a:off x="4884596" y="1792188"/>
              <a:ext cx="360040" cy="403176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1085A6-E7C1-4758-829C-2012785B4C3C}"/>
              </a:ext>
            </a:extLst>
          </p:cNvPr>
          <p:cNvGrpSpPr/>
          <p:nvPr/>
        </p:nvGrpSpPr>
        <p:grpSpPr>
          <a:xfrm>
            <a:off x="8028384" y="2498873"/>
            <a:ext cx="432048" cy="576064"/>
            <a:chOff x="4860032" y="2369218"/>
            <a:chExt cx="432048" cy="576064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BB596271-9FA5-4DF9-B796-219AFE10C698}"/>
                </a:ext>
              </a:extLst>
            </p:cNvPr>
            <p:cNvSpPr/>
            <p:nvPr/>
          </p:nvSpPr>
          <p:spPr>
            <a:xfrm>
              <a:off x="4860032" y="2369218"/>
              <a:ext cx="432048" cy="576064"/>
            </a:xfrm>
            <a:prstGeom prst="round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FB026A-ECE7-4E3F-8B72-0C4CD32E0937}"/>
                </a:ext>
              </a:extLst>
            </p:cNvPr>
            <p:cNvCxnSpPr>
              <a:stCxn id="34" idx="0"/>
              <a:endCxn id="34" idx="0"/>
            </p:cNvCxnSpPr>
            <p:nvPr/>
          </p:nvCxnSpPr>
          <p:spPr>
            <a:xfrm>
              <a:off x="5076056" y="2369218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7968905-4716-4F71-A64F-C9AA46929291}"/>
                </a:ext>
              </a:extLst>
            </p:cNvPr>
            <p:cNvSpPr/>
            <p:nvPr/>
          </p:nvSpPr>
          <p:spPr>
            <a:xfrm>
              <a:off x="5042458" y="2852936"/>
              <a:ext cx="72008" cy="7200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6E5B77B-9A12-40EE-A59B-9E5B3B7F11D5}"/>
                </a:ext>
              </a:extLst>
            </p:cNvPr>
            <p:cNvSpPr/>
            <p:nvPr/>
          </p:nvSpPr>
          <p:spPr>
            <a:xfrm>
              <a:off x="4896036" y="2427644"/>
              <a:ext cx="360040" cy="403176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8631FDA-7852-4CC3-A71B-D0AA62551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467" y="1651031"/>
            <a:ext cx="883184" cy="883184"/>
          </a:xfrm>
          <a:prstGeom prst="rect">
            <a:avLst/>
          </a:prstGeom>
        </p:spPr>
      </p:pic>
      <p:sp>
        <p:nvSpPr>
          <p:cNvPr id="39" name="Speech Bubble: Oval 38">
            <a:extLst>
              <a:ext uri="{FF2B5EF4-FFF2-40B4-BE49-F238E27FC236}">
                <a16:creationId xmlns:a16="http://schemas.microsoft.com/office/drawing/2014/main" id="{71A828C6-46D6-43B5-A2F2-5A9CE414741D}"/>
              </a:ext>
            </a:extLst>
          </p:cNvPr>
          <p:cNvSpPr/>
          <p:nvPr/>
        </p:nvSpPr>
        <p:spPr>
          <a:xfrm>
            <a:off x="5251509" y="1002626"/>
            <a:ext cx="1645294" cy="537282"/>
          </a:xfrm>
          <a:prstGeom prst="wedgeEllipseCallou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182880" rtlCol="0" anchor="ctr"/>
          <a:lstStyle/>
          <a:p>
            <a:pPr algn="ctr"/>
            <a:r>
              <a:rPr lang="en-US" sz="1100" b="1" dirty="0"/>
              <a:t>Give me neural model</a:t>
            </a:r>
          </a:p>
          <a:p>
            <a:pPr algn="ctr"/>
            <a:endParaRPr lang="en-US" sz="11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F8E9EBE-31BD-4874-8C0A-C8A295F2A7D4}"/>
              </a:ext>
            </a:extLst>
          </p:cNvPr>
          <p:cNvCxnSpPr>
            <a:cxnSpLocks/>
          </p:cNvCxnSpPr>
          <p:nvPr/>
        </p:nvCxnSpPr>
        <p:spPr>
          <a:xfrm flipH="1">
            <a:off x="6284527" y="1576949"/>
            <a:ext cx="664616" cy="338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2C79124-7B3A-4686-B27B-D20B064AC5D9}"/>
              </a:ext>
            </a:extLst>
          </p:cNvPr>
          <p:cNvCxnSpPr>
            <a:cxnSpLocks/>
          </p:cNvCxnSpPr>
          <p:nvPr/>
        </p:nvCxnSpPr>
        <p:spPr>
          <a:xfrm flipH="1" flipV="1">
            <a:off x="6306975" y="2123431"/>
            <a:ext cx="713297" cy="2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EE70D09-7659-4145-AEB6-7EC0A1A7BD6E}"/>
              </a:ext>
            </a:extLst>
          </p:cNvPr>
          <p:cNvCxnSpPr>
            <a:cxnSpLocks/>
          </p:cNvCxnSpPr>
          <p:nvPr/>
        </p:nvCxnSpPr>
        <p:spPr>
          <a:xfrm flipH="1" flipV="1">
            <a:off x="6306975" y="2366487"/>
            <a:ext cx="569280" cy="33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E8B74F6-090F-48F9-8A79-6F2C178BD5DD}"/>
              </a:ext>
            </a:extLst>
          </p:cNvPr>
          <p:cNvGrpSpPr/>
          <p:nvPr/>
        </p:nvGrpSpPr>
        <p:grpSpPr>
          <a:xfrm>
            <a:off x="6949143" y="1206127"/>
            <a:ext cx="571245" cy="480320"/>
            <a:chOff x="4226372" y="5229200"/>
            <a:chExt cx="849684" cy="74243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22467BA-D006-4778-8D26-1C21C5B0917A}"/>
                </a:ext>
              </a:extLst>
            </p:cNvPr>
            <p:cNvSpPr/>
            <p:nvPr/>
          </p:nvSpPr>
          <p:spPr>
            <a:xfrm>
              <a:off x="4505954" y="52292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64A9342-BC08-4317-A326-B41982DE2369}"/>
                </a:ext>
              </a:extLst>
            </p:cNvPr>
            <p:cNvSpPr/>
            <p:nvPr/>
          </p:nvSpPr>
          <p:spPr>
            <a:xfrm>
              <a:off x="4505954" y="54189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571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234080E-93AD-428E-8A73-AFE8D61A0D46}"/>
                </a:ext>
              </a:extLst>
            </p:cNvPr>
            <p:cNvSpPr/>
            <p:nvPr/>
          </p:nvSpPr>
          <p:spPr>
            <a:xfrm>
              <a:off x="4505954" y="5604646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371D831-4A7D-484A-840B-00FA883F7B46}"/>
                </a:ext>
              </a:extLst>
            </p:cNvPr>
            <p:cNvSpPr/>
            <p:nvPr/>
          </p:nvSpPr>
          <p:spPr>
            <a:xfrm>
              <a:off x="4871193" y="54189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E00BD11-9EC5-438E-A2C1-31187962BADA}"/>
                </a:ext>
              </a:extLst>
            </p:cNvPr>
            <p:cNvSpPr/>
            <p:nvPr/>
          </p:nvSpPr>
          <p:spPr>
            <a:xfrm>
              <a:off x="4871193" y="5640666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596B016-9DE3-4BE0-8460-AF99D57B2C74}"/>
                </a:ext>
              </a:extLst>
            </p:cNvPr>
            <p:cNvSpPr/>
            <p:nvPr/>
          </p:nvSpPr>
          <p:spPr>
            <a:xfrm>
              <a:off x="4226372" y="5466043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7089A6C-0FBE-49B5-8A16-A258F2B215A4}"/>
                </a:ext>
              </a:extLst>
            </p:cNvPr>
            <p:cNvSpPr/>
            <p:nvPr/>
          </p:nvSpPr>
          <p:spPr>
            <a:xfrm>
              <a:off x="4513552" y="580682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5405885-7801-4EFF-96E5-EDF3D4A77D5F}"/>
                </a:ext>
              </a:extLst>
            </p:cNvPr>
            <p:cNvCxnSpPr>
              <a:cxnSpLocks/>
              <a:stCxn id="49" idx="2"/>
              <a:endCxn id="55" idx="0"/>
            </p:cNvCxnSpPr>
            <p:nvPr/>
          </p:nvCxnSpPr>
          <p:spPr>
            <a:xfrm flipH="1">
              <a:off x="4328804" y="5311608"/>
              <a:ext cx="177150" cy="154435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E7A12EE-E7AB-4F2D-BCB8-B8359252267E}"/>
                </a:ext>
              </a:extLst>
            </p:cNvPr>
            <p:cNvCxnSpPr>
              <a:cxnSpLocks/>
              <a:stCxn id="53" idx="1"/>
              <a:endCxn id="49" idx="6"/>
            </p:cNvCxnSpPr>
            <p:nvPr/>
          </p:nvCxnSpPr>
          <p:spPr>
            <a:xfrm flipH="1" flipV="1">
              <a:off x="4710817" y="5311608"/>
              <a:ext cx="190377" cy="131429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9485A58-48A5-48B9-930F-F92D316795AE}"/>
                </a:ext>
              </a:extLst>
            </p:cNvPr>
            <p:cNvCxnSpPr>
              <a:cxnSpLocks/>
              <a:stCxn id="54" idx="1"/>
              <a:endCxn id="49" idx="5"/>
            </p:cNvCxnSpPr>
            <p:nvPr/>
          </p:nvCxnSpPr>
          <p:spPr>
            <a:xfrm flipH="1" flipV="1">
              <a:off x="4680816" y="5369880"/>
              <a:ext cx="220379" cy="29492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4427692-6427-4808-84F2-80B48D6E5430}"/>
                </a:ext>
              </a:extLst>
            </p:cNvPr>
            <p:cNvCxnSpPr>
              <a:cxnSpLocks/>
              <a:stCxn id="56" idx="1"/>
              <a:endCxn id="55" idx="4"/>
            </p:cNvCxnSpPr>
            <p:nvPr/>
          </p:nvCxnSpPr>
          <p:spPr>
            <a:xfrm flipH="1" flipV="1">
              <a:off x="4328804" y="5630859"/>
              <a:ext cx="214750" cy="200097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F33C2F2-1C8A-4C16-94FE-AFB4A4BBB057}"/>
                </a:ext>
              </a:extLst>
            </p:cNvPr>
            <p:cNvCxnSpPr>
              <a:cxnSpLocks/>
              <a:stCxn id="56" idx="6"/>
              <a:endCxn id="54" idx="3"/>
            </p:cNvCxnSpPr>
            <p:nvPr/>
          </p:nvCxnSpPr>
          <p:spPr>
            <a:xfrm flipV="1">
              <a:off x="4718415" y="5781345"/>
              <a:ext cx="182779" cy="10788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1A7B472-1DB0-427B-A0B1-70ECC6906F78}"/>
                </a:ext>
              </a:extLst>
            </p:cNvPr>
            <p:cNvCxnSpPr>
              <a:cxnSpLocks/>
              <a:stCxn id="53" idx="2"/>
              <a:endCxn id="51" idx="6"/>
            </p:cNvCxnSpPr>
            <p:nvPr/>
          </p:nvCxnSpPr>
          <p:spPr>
            <a:xfrm flipH="1">
              <a:off x="4710817" y="5501308"/>
              <a:ext cx="160376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8637941-ECC1-48BB-B63A-C4C6475409FF}"/>
                </a:ext>
              </a:extLst>
            </p:cNvPr>
            <p:cNvCxnSpPr>
              <a:cxnSpLocks/>
              <a:stCxn id="54" idx="2"/>
              <a:endCxn id="51" idx="5"/>
            </p:cNvCxnSpPr>
            <p:nvPr/>
          </p:nvCxnSpPr>
          <p:spPr>
            <a:xfrm flipH="1" flipV="1">
              <a:off x="4680816" y="5559580"/>
              <a:ext cx="190377" cy="163494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97E9603-97E1-4A87-8DA9-33682AC31C5F}"/>
                </a:ext>
              </a:extLst>
            </p:cNvPr>
            <p:cNvCxnSpPr>
              <a:cxnSpLocks/>
              <a:stCxn id="54" idx="2"/>
              <a:endCxn id="52" idx="6"/>
            </p:cNvCxnSpPr>
            <p:nvPr/>
          </p:nvCxnSpPr>
          <p:spPr>
            <a:xfrm flipH="1" flipV="1">
              <a:off x="4710817" y="5687054"/>
              <a:ext cx="160376" cy="3602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451CCDA-B683-4843-871E-4D60E725905E}"/>
                </a:ext>
              </a:extLst>
            </p:cNvPr>
            <p:cNvCxnSpPr>
              <a:cxnSpLocks/>
              <a:stCxn id="53" idx="3"/>
              <a:endCxn id="52" idx="7"/>
            </p:cNvCxnSpPr>
            <p:nvPr/>
          </p:nvCxnSpPr>
          <p:spPr>
            <a:xfrm flipH="1">
              <a:off x="4680816" y="5559580"/>
              <a:ext cx="220379" cy="6920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1D5C6FE-2A3A-4CEA-B19E-01374CF718AD}"/>
                </a:ext>
              </a:extLst>
            </p:cNvPr>
            <p:cNvCxnSpPr>
              <a:cxnSpLocks/>
              <a:stCxn id="52" idx="2"/>
              <a:endCxn id="55" idx="5"/>
            </p:cNvCxnSpPr>
            <p:nvPr/>
          </p:nvCxnSpPr>
          <p:spPr>
            <a:xfrm flipH="1" flipV="1">
              <a:off x="4401234" y="5606722"/>
              <a:ext cx="104720" cy="80332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7B516F6-4E25-4966-8A16-6789F9D7892D}"/>
                </a:ext>
              </a:extLst>
            </p:cNvPr>
            <p:cNvCxnSpPr>
              <a:cxnSpLocks/>
              <a:stCxn id="51" idx="2"/>
              <a:endCxn id="55" idx="6"/>
            </p:cNvCxnSpPr>
            <p:nvPr/>
          </p:nvCxnSpPr>
          <p:spPr>
            <a:xfrm flipH="1">
              <a:off x="4431235" y="5501308"/>
              <a:ext cx="74719" cy="4714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F2BB7FB-A91F-40BD-AB62-09C804F6BA1C}"/>
              </a:ext>
            </a:extLst>
          </p:cNvPr>
          <p:cNvCxnSpPr>
            <a:cxnSpLocks/>
          </p:cNvCxnSpPr>
          <p:nvPr/>
        </p:nvCxnSpPr>
        <p:spPr>
          <a:xfrm flipH="1">
            <a:off x="7602201" y="1458845"/>
            <a:ext cx="3059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A7201C6-FDC7-4508-8B48-1086E9A365DE}"/>
              </a:ext>
            </a:extLst>
          </p:cNvPr>
          <p:cNvGrpSpPr/>
          <p:nvPr/>
        </p:nvGrpSpPr>
        <p:grpSpPr>
          <a:xfrm>
            <a:off x="7066703" y="1886167"/>
            <a:ext cx="571245" cy="480320"/>
            <a:chOff x="4226372" y="5229200"/>
            <a:chExt cx="849684" cy="742436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6CA8BA2-1212-42D7-ABB1-AB1B2ED19AEC}"/>
                </a:ext>
              </a:extLst>
            </p:cNvPr>
            <p:cNvSpPr/>
            <p:nvPr/>
          </p:nvSpPr>
          <p:spPr>
            <a:xfrm>
              <a:off x="4505954" y="52292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BCAFE23-E887-4B49-89E2-632873B9E563}"/>
                </a:ext>
              </a:extLst>
            </p:cNvPr>
            <p:cNvSpPr/>
            <p:nvPr/>
          </p:nvSpPr>
          <p:spPr>
            <a:xfrm>
              <a:off x="4505954" y="54189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571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C696D38-2DDA-4F91-99E9-2D1FB12D5E1A}"/>
                </a:ext>
              </a:extLst>
            </p:cNvPr>
            <p:cNvSpPr/>
            <p:nvPr/>
          </p:nvSpPr>
          <p:spPr>
            <a:xfrm>
              <a:off x="4505954" y="5604646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DA7BE81-5863-4D4F-AE67-0A19AAF764D6}"/>
                </a:ext>
              </a:extLst>
            </p:cNvPr>
            <p:cNvSpPr/>
            <p:nvPr/>
          </p:nvSpPr>
          <p:spPr>
            <a:xfrm>
              <a:off x="4871193" y="54189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BCED9189-69D8-4127-83C6-28EF702FE446}"/>
                </a:ext>
              </a:extLst>
            </p:cNvPr>
            <p:cNvSpPr/>
            <p:nvPr/>
          </p:nvSpPr>
          <p:spPr>
            <a:xfrm>
              <a:off x="4871193" y="5640666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8C93B48-7743-4651-92D1-FA45420B5064}"/>
                </a:ext>
              </a:extLst>
            </p:cNvPr>
            <p:cNvSpPr/>
            <p:nvPr/>
          </p:nvSpPr>
          <p:spPr>
            <a:xfrm>
              <a:off x="4226372" y="5466043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B04AA3DB-4A96-4315-93F3-17C5B621CABF}"/>
                </a:ext>
              </a:extLst>
            </p:cNvPr>
            <p:cNvSpPr/>
            <p:nvPr/>
          </p:nvSpPr>
          <p:spPr>
            <a:xfrm>
              <a:off x="4513552" y="580682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D19856D-7481-4009-8703-2B4D73BE0413}"/>
                </a:ext>
              </a:extLst>
            </p:cNvPr>
            <p:cNvCxnSpPr>
              <a:cxnSpLocks/>
              <a:stCxn id="103" idx="2"/>
              <a:endCxn id="108" idx="0"/>
            </p:cNvCxnSpPr>
            <p:nvPr/>
          </p:nvCxnSpPr>
          <p:spPr>
            <a:xfrm flipH="1">
              <a:off x="4328804" y="5311608"/>
              <a:ext cx="177150" cy="154435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0F09855-B87C-4865-8ACF-54229247F03F}"/>
                </a:ext>
              </a:extLst>
            </p:cNvPr>
            <p:cNvCxnSpPr>
              <a:cxnSpLocks/>
              <a:stCxn id="106" idx="1"/>
              <a:endCxn id="103" idx="6"/>
            </p:cNvCxnSpPr>
            <p:nvPr/>
          </p:nvCxnSpPr>
          <p:spPr>
            <a:xfrm flipH="1" flipV="1">
              <a:off x="4710817" y="5311608"/>
              <a:ext cx="190377" cy="131429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97AF3EB-8394-4CF0-8336-109C3859756C}"/>
                </a:ext>
              </a:extLst>
            </p:cNvPr>
            <p:cNvCxnSpPr>
              <a:cxnSpLocks/>
              <a:stCxn id="107" idx="1"/>
              <a:endCxn id="103" idx="5"/>
            </p:cNvCxnSpPr>
            <p:nvPr/>
          </p:nvCxnSpPr>
          <p:spPr>
            <a:xfrm flipH="1" flipV="1">
              <a:off x="4680816" y="5369880"/>
              <a:ext cx="220379" cy="29492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829FC2E-0A95-416A-BB89-5702AD0C021D}"/>
                </a:ext>
              </a:extLst>
            </p:cNvPr>
            <p:cNvCxnSpPr>
              <a:cxnSpLocks/>
              <a:stCxn id="109" idx="1"/>
              <a:endCxn id="108" idx="4"/>
            </p:cNvCxnSpPr>
            <p:nvPr/>
          </p:nvCxnSpPr>
          <p:spPr>
            <a:xfrm flipH="1" flipV="1">
              <a:off x="4328804" y="5630859"/>
              <a:ext cx="214750" cy="200097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6A675E2-714E-4944-BE95-3C3BE36CB62F}"/>
                </a:ext>
              </a:extLst>
            </p:cNvPr>
            <p:cNvCxnSpPr>
              <a:cxnSpLocks/>
              <a:stCxn id="109" idx="6"/>
              <a:endCxn id="107" idx="3"/>
            </p:cNvCxnSpPr>
            <p:nvPr/>
          </p:nvCxnSpPr>
          <p:spPr>
            <a:xfrm flipV="1">
              <a:off x="4718415" y="5781345"/>
              <a:ext cx="182779" cy="10788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3F861DB-40D0-4383-94EE-695749AAA0FC}"/>
                </a:ext>
              </a:extLst>
            </p:cNvPr>
            <p:cNvCxnSpPr>
              <a:cxnSpLocks/>
              <a:stCxn id="106" idx="2"/>
              <a:endCxn id="104" idx="6"/>
            </p:cNvCxnSpPr>
            <p:nvPr/>
          </p:nvCxnSpPr>
          <p:spPr>
            <a:xfrm flipH="1">
              <a:off x="4710817" y="5501308"/>
              <a:ext cx="160376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A1A1D09-6019-4E42-9090-16F7CF224584}"/>
                </a:ext>
              </a:extLst>
            </p:cNvPr>
            <p:cNvCxnSpPr>
              <a:cxnSpLocks/>
              <a:stCxn id="107" idx="2"/>
              <a:endCxn id="104" idx="5"/>
            </p:cNvCxnSpPr>
            <p:nvPr/>
          </p:nvCxnSpPr>
          <p:spPr>
            <a:xfrm flipH="1" flipV="1">
              <a:off x="4680816" y="5559580"/>
              <a:ext cx="190377" cy="163494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8D21281-5859-40FB-B2D6-1F4A2C1EF2D0}"/>
                </a:ext>
              </a:extLst>
            </p:cNvPr>
            <p:cNvCxnSpPr>
              <a:cxnSpLocks/>
              <a:stCxn id="107" idx="2"/>
              <a:endCxn id="105" idx="6"/>
            </p:cNvCxnSpPr>
            <p:nvPr/>
          </p:nvCxnSpPr>
          <p:spPr>
            <a:xfrm flipH="1" flipV="1">
              <a:off x="4710817" y="5687054"/>
              <a:ext cx="160376" cy="3602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81BE9AE-4AF3-4AF1-9914-A71B3EAE3BD4}"/>
                </a:ext>
              </a:extLst>
            </p:cNvPr>
            <p:cNvCxnSpPr>
              <a:cxnSpLocks/>
              <a:stCxn id="106" idx="3"/>
              <a:endCxn id="105" idx="7"/>
            </p:cNvCxnSpPr>
            <p:nvPr/>
          </p:nvCxnSpPr>
          <p:spPr>
            <a:xfrm flipH="1">
              <a:off x="4680816" y="5559580"/>
              <a:ext cx="220379" cy="6920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D42DF90-E31D-46BA-AD27-476A7F1DDD14}"/>
                </a:ext>
              </a:extLst>
            </p:cNvPr>
            <p:cNvCxnSpPr>
              <a:cxnSpLocks/>
              <a:stCxn id="105" idx="2"/>
              <a:endCxn id="108" idx="5"/>
            </p:cNvCxnSpPr>
            <p:nvPr/>
          </p:nvCxnSpPr>
          <p:spPr>
            <a:xfrm flipH="1" flipV="1">
              <a:off x="4401234" y="5606722"/>
              <a:ext cx="104720" cy="80332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F3753F4E-73DE-4A70-BEC3-90193855DDA1}"/>
                </a:ext>
              </a:extLst>
            </p:cNvPr>
            <p:cNvCxnSpPr>
              <a:cxnSpLocks/>
              <a:stCxn id="104" idx="2"/>
              <a:endCxn id="108" idx="6"/>
            </p:cNvCxnSpPr>
            <p:nvPr/>
          </p:nvCxnSpPr>
          <p:spPr>
            <a:xfrm flipH="1">
              <a:off x="4431235" y="5501308"/>
              <a:ext cx="74719" cy="4714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60BB7C6-D9DE-4B19-ABD8-EABB96735850}"/>
              </a:ext>
            </a:extLst>
          </p:cNvPr>
          <p:cNvCxnSpPr>
            <a:cxnSpLocks/>
          </p:cNvCxnSpPr>
          <p:nvPr/>
        </p:nvCxnSpPr>
        <p:spPr>
          <a:xfrm flipH="1">
            <a:off x="7637948" y="2129062"/>
            <a:ext cx="3059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BB86EA4-848F-4EBB-952E-9D017C5C1307}"/>
              </a:ext>
            </a:extLst>
          </p:cNvPr>
          <p:cNvCxnSpPr>
            <a:cxnSpLocks/>
          </p:cNvCxnSpPr>
          <p:nvPr/>
        </p:nvCxnSpPr>
        <p:spPr>
          <a:xfrm flipH="1">
            <a:off x="7652480" y="2747288"/>
            <a:ext cx="3059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5A6AACA-9451-4788-AAA9-20CAC793AC11}"/>
              </a:ext>
            </a:extLst>
          </p:cNvPr>
          <p:cNvGrpSpPr/>
          <p:nvPr/>
        </p:nvGrpSpPr>
        <p:grpSpPr>
          <a:xfrm>
            <a:off x="6952661" y="2470012"/>
            <a:ext cx="571245" cy="480320"/>
            <a:chOff x="4226372" y="5229200"/>
            <a:chExt cx="849684" cy="742436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23059E8-3908-40E0-807D-A9FE87D1FF77}"/>
                </a:ext>
              </a:extLst>
            </p:cNvPr>
            <p:cNvSpPr/>
            <p:nvPr/>
          </p:nvSpPr>
          <p:spPr>
            <a:xfrm>
              <a:off x="4505954" y="52292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C98F9C1B-4D79-4064-B36C-DE1FC452A728}"/>
                </a:ext>
              </a:extLst>
            </p:cNvPr>
            <p:cNvSpPr/>
            <p:nvPr/>
          </p:nvSpPr>
          <p:spPr>
            <a:xfrm>
              <a:off x="4505954" y="54189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571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2598E52-3E83-4E76-84FD-3655F928D07E}"/>
                </a:ext>
              </a:extLst>
            </p:cNvPr>
            <p:cNvSpPr/>
            <p:nvPr/>
          </p:nvSpPr>
          <p:spPr>
            <a:xfrm>
              <a:off x="4505954" y="5604646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17A4150B-BB57-437F-AEEF-BF0471317C2A}"/>
                </a:ext>
              </a:extLst>
            </p:cNvPr>
            <p:cNvSpPr/>
            <p:nvPr/>
          </p:nvSpPr>
          <p:spPr>
            <a:xfrm>
              <a:off x="4871193" y="54189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738C51D-0EEF-4CEA-9F80-937929CA86AA}"/>
                </a:ext>
              </a:extLst>
            </p:cNvPr>
            <p:cNvSpPr/>
            <p:nvPr/>
          </p:nvSpPr>
          <p:spPr>
            <a:xfrm>
              <a:off x="4871193" y="5640666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5A7D530-A707-4D6E-952E-887C6D122F8C}"/>
                </a:ext>
              </a:extLst>
            </p:cNvPr>
            <p:cNvSpPr/>
            <p:nvPr/>
          </p:nvSpPr>
          <p:spPr>
            <a:xfrm>
              <a:off x="4226372" y="5466043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7C049BD-EE35-414D-A3D1-7AB25297066F}"/>
                </a:ext>
              </a:extLst>
            </p:cNvPr>
            <p:cNvSpPr/>
            <p:nvPr/>
          </p:nvSpPr>
          <p:spPr>
            <a:xfrm>
              <a:off x="4513552" y="580682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78856F6-4779-4FCC-B829-182607B637B6}"/>
                </a:ext>
              </a:extLst>
            </p:cNvPr>
            <p:cNvCxnSpPr>
              <a:cxnSpLocks/>
              <a:stCxn id="124" idx="2"/>
              <a:endCxn id="129" idx="0"/>
            </p:cNvCxnSpPr>
            <p:nvPr/>
          </p:nvCxnSpPr>
          <p:spPr>
            <a:xfrm flipH="1">
              <a:off x="4328804" y="5311608"/>
              <a:ext cx="177150" cy="154435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36F8BD6-2885-430D-996C-BD52D522D07C}"/>
                </a:ext>
              </a:extLst>
            </p:cNvPr>
            <p:cNvCxnSpPr>
              <a:cxnSpLocks/>
              <a:stCxn id="127" idx="1"/>
              <a:endCxn id="124" idx="6"/>
            </p:cNvCxnSpPr>
            <p:nvPr/>
          </p:nvCxnSpPr>
          <p:spPr>
            <a:xfrm flipH="1" flipV="1">
              <a:off x="4710817" y="5311608"/>
              <a:ext cx="190377" cy="131429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04901F4-EA8F-46C7-B5A1-CFB4743A142D}"/>
                </a:ext>
              </a:extLst>
            </p:cNvPr>
            <p:cNvCxnSpPr>
              <a:cxnSpLocks/>
              <a:stCxn id="128" idx="1"/>
              <a:endCxn id="124" idx="5"/>
            </p:cNvCxnSpPr>
            <p:nvPr/>
          </p:nvCxnSpPr>
          <p:spPr>
            <a:xfrm flipH="1" flipV="1">
              <a:off x="4680816" y="5369880"/>
              <a:ext cx="220379" cy="29492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7C67784-5210-44AC-A7C5-E978737A666A}"/>
                </a:ext>
              </a:extLst>
            </p:cNvPr>
            <p:cNvCxnSpPr>
              <a:cxnSpLocks/>
              <a:stCxn id="130" idx="1"/>
              <a:endCxn id="129" idx="4"/>
            </p:cNvCxnSpPr>
            <p:nvPr/>
          </p:nvCxnSpPr>
          <p:spPr>
            <a:xfrm flipH="1" flipV="1">
              <a:off x="4328804" y="5630859"/>
              <a:ext cx="214750" cy="200097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EA7BC8D-8BE8-4F2F-BA31-096DDDA3846E}"/>
                </a:ext>
              </a:extLst>
            </p:cNvPr>
            <p:cNvCxnSpPr>
              <a:cxnSpLocks/>
              <a:stCxn id="130" idx="6"/>
              <a:endCxn id="128" idx="3"/>
            </p:cNvCxnSpPr>
            <p:nvPr/>
          </p:nvCxnSpPr>
          <p:spPr>
            <a:xfrm flipV="1">
              <a:off x="4718415" y="5781345"/>
              <a:ext cx="182779" cy="10788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4173351-9307-483E-BF73-02231BB93CB0}"/>
                </a:ext>
              </a:extLst>
            </p:cNvPr>
            <p:cNvCxnSpPr>
              <a:cxnSpLocks/>
              <a:stCxn id="127" idx="2"/>
              <a:endCxn id="125" idx="6"/>
            </p:cNvCxnSpPr>
            <p:nvPr/>
          </p:nvCxnSpPr>
          <p:spPr>
            <a:xfrm flipH="1">
              <a:off x="4710817" y="5501308"/>
              <a:ext cx="160376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E28B6AA-BB47-414C-BE03-A2AACC335F27}"/>
                </a:ext>
              </a:extLst>
            </p:cNvPr>
            <p:cNvCxnSpPr>
              <a:cxnSpLocks/>
              <a:stCxn id="128" idx="2"/>
              <a:endCxn id="125" idx="5"/>
            </p:cNvCxnSpPr>
            <p:nvPr/>
          </p:nvCxnSpPr>
          <p:spPr>
            <a:xfrm flipH="1" flipV="1">
              <a:off x="4680816" y="5559580"/>
              <a:ext cx="190377" cy="163494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D8FAA95-CCE2-4802-AEB7-AD6EB5AB1F38}"/>
                </a:ext>
              </a:extLst>
            </p:cNvPr>
            <p:cNvCxnSpPr>
              <a:cxnSpLocks/>
              <a:stCxn id="128" idx="2"/>
              <a:endCxn id="126" idx="6"/>
            </p:cNvCxnSpPr>
            <p:nvPr/>
          </p:nvCxnSpPr>
          <p:spPr>
            <a:xfrm flipH="1" flipV="1">
              <a:off x="4710817" y="5687054"/>
              <a:ext cx="160376" cy="3602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094D559-0769-46A8-977C-9FA426FD00A4}"/>
                </a:ext>
              </a:extLst>
            </p:cNvPr>
            <p:cNvCxnSpPr>
              <a:cxnSpLocks/>
              <a:stCxn id="127" idx="3"/>
              <a:endCxn id="126" idx="7"/>
            </p:cNvCxnSpPr>
            <p:nvPr/>
          </p:nvCxnSpPr>
          <p:spPr>
            <a:xfrm flipH="1">
              <a:off x="4680816" y="5559580"/>
              <a:ext cx="220379" cy="6920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CB6305B-5F3D-460B-972F-2C1D46BAD1AF}"/>
                </a:ext>
              </a:extLst>
            </p:cNvPr>
            <p:cNvCxnSpPr>
              <a:cxnSpLocks/>
              <a:stCxn id="126" idx="2"/>
              <a:endCxn id="129" idx="5"/>
            </p:cNvCxnSpPr>
            <p:nvPr/>
          </p:nvCxnSpPr>
          <p:spPr>
            <a:xfrm flipH="1" flipV="1">
              <a:off x="4401234" y="5606722"/>
              <a:ext cx="104720" cy="80332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67A3AFE-FB10-4316-99AB-9360F835F9E0}"/>
                </a:ext>
              </a:extLst>
            </p:cNvPr>
            <p:cNvCxnSpPr>
              <a:cxnSpLocks/>
              <a:stCxn id="125" idx="2"/>
              <a:endCxn id="129" idx="6"/>
            </p:cNvCxnSpPr>
            <p:nvPr/>
          </p:nvCxnSpPr>
          <p:spPr>
            <a:xfrm flipH="1">
              <a:off x="4431235" y="5501308"/>
              <a:ext cx="74719" cy="4714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1E1F184E-C5FB-4E7C-8021-05BAA204AB88}"/>
              </a:ext>
            </a:extLst>
          </p:cNvPr>
          <p:cNvSpPr txBox="1"/>
          <p:nvPr/>
        </p:nvSpPr>
        <p:spPr>
          <a:xfrm>
            <a:off x="6781720" y="2991994"/>
            <a:ext cx="1069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EB3E0"/>
                </a:solidFill>
              </a:rPr>
              <a:t>Local Learned Models</a:t>
            </a:r>
          </a:p>
        </p:txBody>
      </p:sp>
      <p:sp>
        <p:nvSpPr>
          <p:cNvPr id="212" name="Slide Number Placeholder 1">
            <a:extLst>
              <a:ext uri="{FF2B5EF4-FFF2-40B4-BE49-F238E27FC236}">
                <a16:creationId xmlns:a16="http://schemas.microsoft.com/office/drawing/2014/main" id="{0D835FB8-70B2-43C3-ABBE-B3B7FF2EB158}"/>
              </a:ext>
            </a:extLst>
          </p:cNvPr>
          <p:cNvSpPr txBox="1">
            <a:spLocks/>
          </p:cNvSpPr>
          <p:nvPr/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69107-FF35-42A6-8630-C988F7FE1BF5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2451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7467B9-011C-433D-B8D5-9ECD5B63FF86}"/>
              </a:ext>
            </a:extLst>
          </p:cNvPr>
          <p:cNvSpPr txBox="1"/>
          <p:nvPr/>
        </p:nvSpPr>
        <p:spPr>
          <a:xfrm>
            <a:off x="539552" y="1490008"/>
            <a:ext cx="7704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Blockchain-Federated-Learning and Deep Learning Models for COVID-19 Detection Using CT Imaging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2D4BE-53BC-4187-A317-6C3DE44E2C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A5969107-FF35-42A6-8630-C988F7FE1BF5}" type="slidenum">
              <a:rPr lang="zh-CN" altLang="en-US" smtClean="0"/>
              <a:t>43</a:t>
            </a:fld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90334EA-9142-4B82-97B8-4F4EE940D828}"/>
              </a:ext>
            </a:extLst>
          </p:cNvPr>
          <p:cNvSpPr/>
          <p:nvPr/>
        </p:nvSpPr>
        <p:spPr>
          <a:xfrm>
            <a:off x="3812595" y="620688"/>
            <a:ext cx="759405" cy="691889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455EC5-9698-4D57-A602-8BCA9EC22A3D}"/>
              </a:ext>
            </a:extLst>
          </p:cNvPr>
          <p:cNvSpPr txBox="1"/>
          <p:nvPr/>
        </p:nvSpPr>
        <p:spPr>
          <a:xfrm>
            <a:off x="755576" y="4952493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IEEE Sensors Journal, 2021</a:t>
            </a:r>
          </a:p>
        </p:txBody>
      </p:sp>
    </p:spTree>
    <p:extLst>
      <p:ext uri="{BB962C8B-B14F-4D97-AF65-F5344CB8AC3E}">
        <p14:creationId xmlns:p14="http://schemas.microsoft.com/office/powerpoint/2010/main" val="39629520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BD7B2AB0-A2C3-4434-B4F3-8F3722E95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87" y="961406"/>
            <a:ext cx="7503932" cy="589659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000" b="0" dirty="0"/>
              <a:t>Spread of Covid-19 was rapid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+mn-lt"/>
              </a:rPr>
              <a:t>Coronavirus triggers an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acute respiratory infection </a:t>
            </a:r>
            <a:r>
              <a:rPr lang="en-US" sz="1800" dirty="0">
                <a:latin typeface="+mn-lt"/>
              </a:rPr>
              <a:t>in the lungs 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+mn-lt"/>
              </a:rPr>
              <a:t>Initially severe cases were detected through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CT Scans </a:t>
            </a:r>
            <a:r>
              <a:rPr lang="en-US" sz="1800" dirty="0">
                <a:latin typeface="+mn-lt"/>
              </a:rPr>
              <a:t>Images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+mn-lt"/>
              </a:rPr>
              <a:t>nucleic acid test were less accurate and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lack of testing kits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+mn-lt"/>
              </a:rPr>
              <a:t>Doctors needed urgent training</a:t>
            </a:r>
          </a:p>
          <a:p>
            <a:pPr lvl="1">
              <a:lnSpc>
                <a:spcPct val="150000"/>
              </a:lnSpc>
            </a:pPr>
            <a:r>
              <a:rPr lang="en-US" sz="1800" b="0" dirty="0">
                <a:latin typeface="+mn-lt"/>
              </a:rPr>
              <a:t>Each Hospital have less d</a:t>
            </a:r>
            <a:r>
              <a:rPr lang="en-US" sz="1800" dirty="0">
                <a:latin typeface="+mn-lt"/>
              </a:rPr>
              <a:t>ata / no data</a:t>
            </a:r>
            <a:endParaRPr lang="en-US" sz="2000" b="0" dirty="0"/>
          </a:p>
          <a:p>
            <a:pPr>
              <a:lnSpc>
                <a:spcPct val="200000"/>
              </a:lnSpc>
            </a:pPr>
            <a:r>
              <a:rPr lang="en-US" sz="2000" b="0" dirty="0"/>
              <a:t>Challenges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Data heterogeneity due to machine configurations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Shared model reliability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Data Privacy</a:t>
            </a:r>
          </a:p>
          <a:p>
            <a:endParaRPr lang="en-US" sz="2000" b="0" dirty="0"/>
          </a:p>
          <a:p>
            <a:pPr lvl="1"/>
            <a:endParaRPr lang="en-US" sz="1800" dirty="0">
              <a:latin typeface="+mn-lt"/>
            </a:endParaRPr>
          </a:p>
          <a:p>
            <a:pPr lvl="1"/>
            <a:endParaRPr lang="en-US" sz="1800" dirty="0">
              <a:latin typeface="+mn-lt"/>
            </a:endParaRPr>
          </a:p>
          <a:p>
            <a:pPr lvl="1"/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altLang="en-US" b="0" dirty="0">
              <a:solidFill>
                <a:srgbClr val="A14D07"/>
              </a:solidFill>
              <a:latin typeface="+mj-lt"/>
            </a:endParaRPr>
          </a:p>
        </p:txBody>
      </p:sp>
      <p:pic>
        <p:nvPicPr>
          <p:cNvPr id="212" name="Picture 211">
            <a:extLst>
              <a:ext uri="{FF2B5EF4-FFF2-40B4-BE49-F238E27FC236}">
                <a16:creationId xmlns:a16="http://schemas.microsoft.com/office/drawing/2014/main" id="{677A0106-3CD8-49D1-B65C-C55575508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215" y="4038201"/>
            <a:ext cx="911705" cy="911705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5D14B4A2-454B-49C7-AEA7-1DEA73314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707" y="3224347"/>
            <a:ext cx="911705" cy="911705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3A3DA2F9-9ACF-428D-B3D9-3854DFF21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251" y="4937763"/>
            <a:ext cx="911705" cy="911705"/>
          </a:xfrm>
          <a:prstGeom prst="rect">
            <a:avLst/>
          </a:prstGeom>
        </p:spPr>
      </p:pic>
      <p:grpSp>
        <p:nvGrpSpPr>
          <p:cNvPr id="215" name="Group 214">
            <a:extLst>
              <a:ext uri="{FF2B5EF4-FFF2-40B4-BE49-F238E27FC236}">
                <a16:creationId xmlns:a16="http://schemas.microsoft.com/office/drawing/2014/main" id="{BF0EFFF0-B5CF-4149-BB13-6758118C4767}"/>
              </a:ext>
            </a:extLst>
          </p:cNvPr>
          <p:cNvGrpSpPr/>
          <p:nvPr/>
        </p:nvGrpSpPr>
        <p:grpSpPr>
          <a:xfrm>
            <a:off x="6761815" y="3573016"/>
            <a:ext cx="571245" cy="480320"/>
            <a:chOff x="4226372" y="5229200"/>
            <a:chExt cx="849684" cy="742436"/>
          </a:xfrm>
        </p:grpSpPr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34D0F77-D4C2-4A58-AD2A-0426B77D6A8C}"/>
                </a:ext>
              </a:extLst>
            </p:cNvPr>
            <p:cNvSpPr/>
            <p:nvPr/>
          </p:nvSpPr>
          <p:spPr>
            <a:xfrm>
              <a:off x="4505954" y="52292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C63DFEB7-FEFF-4277-837A-A4CFBFF4E818}"/>
                </a:ext>
              </a:extLst>
            </p:cNvPr>
            <p:cNvSpPr/>
            <p:nvPr/>
          </p:nvSpPr>
          <p:spPr>
            <a:xfrm>
              <a:off x="4505954" y="54189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571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BF0DAABF-CC05-4D4E-9504-CEC1BAC02D18}"/>
                </a:ext>
              </a:extLst>
            </p:cNvPr>
            <p:cNvSpPr/>
            <p:nvPr/>
          </p:nvSpPr>
          <p:spPr>
            <a:xfrm>
              <a:off x="4505954" y="5604646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AA46DD1A-AA2B-48A4-BA4D-7D3A00E7ACA9}"/>
                </a:ext>
              </a:extLst>
            </p:cNvPr>
            <p:cNvSpPr/>
            <p:nvPr/>
          </p:nvSpPr>
          <p:spPr>
            <a:xfrm>
              <a:off x="4871193" y="54189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4DAF91B1-E02C-403A-8D34-DEC15BB2FBAC}"/>
                </a:ext>
              </a:extLst>
            </p:cNvPr>
            <p:cNvSpPr/>
            <p:nvPr/>
          </p:nvSpPr>
          <p:spPr>
            <a:xfrm>
              <a:off x="4871193" y="5640666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B79F757F-BBCB-4491-962D-09983D97A103}"/>
                </a:ext>
              </a:extLst>
            </p:cNvPr>
            <p:cNvSpPr/>
            <p:nvPr/>
          </p:nvSpPr>
          <p:spPr>
            <a:xfrm>
              <a:off x="4226372" y="5466043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BCEE769A-0200-4066-8900-1F638BCBF17D}"/>
                </a:ext>
              </a:extLst>
            </p:cNvPr>
            <p:cNvSpPr/>
            <p:nvPr/>
          </p:nvSpPr>
          <p:spPr>
            <a:xfrm>
              <a:off x="4513552" y="580682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94B473A-A57F-4C9A-BE46-3D1F3AB4069D}"/>
                </a:ext>
              </a:extLst>
            </p:cNvPr>
            <p:cNvCxnSpPr>
              <a:cxnSpLocks/>
              <a:stCxn id="216" idx="2"/>
              <a:endCxn id="221" idx="0"/>
            </p:cNvCxnSpPr>
            <p:nvPr/>
          </p:nvCxnSpPr>
          <p:spPr>
            <a:xfrm flipH="1">
              <a:off x="4328804" y="5311608"/>
              <a:ext cx="177150" cy="154435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3EAA7F84-1346-49DF-92AB-5D02DB7708AC}"/>
                </a:ext>
              </a:extLst>
            </p:cNvPr>
            <p:cNvCxnSpPr>
              <a:cxnSpLocks/>
              <a:stCxn id="219" idx="1"/>
              <a:endCxn id="216" idx="6"/>
            </p:cNvCxnSpPr>
            <p:nvPr/>
          </p:nvCxnSpPr>
          <p:spPr>
            <a:xfrm flipH="1" flipV="1">
              <a:off x="4710817" y="5311608"/>
              <a:ext cx="190377" cy="131429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A44AB0C-7AEB-4A52-8800-7B02932426FA}"/>
                </a:ext>
              </a:extLst>
            </p:cNvPr>
            <p:cNvCxnSpPr>
              <a:cxnSpLocks/>
              <a:stCxn id="220" idx="1"/>
              <a:endCxn id="216" idx="5"/>
            </p:cNvCxnSpPr>
            <p:nvPr/>
          </p:nvCxnSpPr>
          <p:spPr>
            <a:xfrm flipH="1" flipV="1">
              <a:off x="4680816" y="5369880"/>
              <a:ext cx="220379" cy="29492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0A70800-698D-4F43-8983-64A3C179EE45}"/>
                </a:ext>
              </a:extLst>
            </p:cNvPr>
            <p:cNvCxnSpPr>
              <a:cxnSpLocks/>
              <a:stCxn id="222" idx="1"/>
              <a:endCxn id="221" idx="4"/>
            </p:cNvCxnSpPr>
            <p:nvPr/>
          </p:nvCxnSpPr>
          <p:spPr>
            <a:xfrm flipH="1" flipV="1">
              <a:off x="4328804" y="5630859"/>
              <a:ext cx="214750" cy="200097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5558E978-BAF0-4CBE-850D-09CA1C56FF38}"/>
                </a:ext>
              </a:extLst>
            </p:cNvPr>
            <p:cNvCxnSpPr>
              <a:cxnSpLocks/>
              <a:stCxn id="222" idx="6"/>
              <a:endCxn id="220" idx="3"/>
            </p:cNvCxnSpPr>
            <p:nvPr/>
          </p:nvCxnSpPr>
          <p:spPr>
            <a:xfrm flipV="1">
              <a:off x="4718415" y="5781345"/>
              <a:ext cx="182779" cy="10788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95A6001-5B69-4EBC-9251-9235391A8C2A}"/>
                </a:ext>
              </a:extLst>
            </p:cNvPr>
            <p:cNvCxnSpPr>
              <a:cxnSpLocks/>
              <a:stCxn id="219" idx="2"/>
              <a:endCxn id="217" idx="6"/>
            </p:cNvCxnSpPr>
            <p:nvPr/>
          </p:nvCxnSpPr>
          <p:spPr>
            <a:xfrm flipH="1">
              <a:off x="4710817" y="5501308"/>
              <a:ext cx="160376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8AFC9E98-5F40-446E-8559-F8229919FECE}"/>
                </a:ext>
              </a:extLst>
            </p:cNvPr>
            <p:cNvCxnSpPr>
              <a:cxnSpLocks/>
              <a:stCxn id="220" idx="2"/>
              <a:endCxn id="217" idx="5"/>
            </p:cNvCxnSpPr>
            <p:nvPr/>
          </p:nvCxnSpPr>
          <p:spPr>
            <a:xfrm flipH="1" flipV="1">
              <a:off x="4680816" y="5559580"/>
              <a:ext cx="190377" cy="163494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721A0A43-8474-4790-AE56-E5B879DE7754}"/>
                </a:ext>
              </a:extLst>
            </p:cNvPr>
            <p:cNvCxnSpPr>
              <a:cxnSpLocks/>
              <a:stCxn id="220" idx="2"/>
              <a:endCxn id="218" idx="6"/>
            </p:cNvCxnSpPr>
            <p:nvPr/>
          </p:nvCxnSpPr>
          <p:spPr>
            <a:xfrm flipH="1" flipV="1">
              <a:off x="4710817" y="5687054"/>
              <a:ext cx="160376" cy="3602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790E584-6C35-4563-8BF0-6A6CDEEB2656}"/>
                </a:ext>
              </a:extLst>
            </p:cNvPr>
            <p:cNvCxnSpPr>
              <a:cxnSpLocks/>
              <a:stCxn id="219" idx="3"/>
              <a:endCxn id="218" idx="7"/>
            </p:cNvCxnSpPr>
            <p:nvPr/>
          </p:nvCxnSpPr>
          <p:spPr>
            <a:xfrm flipH="1">
              <a:off x="4680816" y="5559580"/>
              <a:ext cx="220379" cy="6920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CD150C9B-4EB4-4021-A995-19173B8C27AC}"/>
                </a:ext>
              </a:extLst>
            </p:cNvPr>
            <p:cNvCxnSpPr>
              <a:cxnSpLocks/>
              <a:stCxn id="218" idx="2"/>
              <a:endCxn id="221" idx="5"/>
            </p:cNvCxnSpPr>
            <p:nvPr/>
          </p:nvCxnSpPr>
          <p:spPr>
            <a:xfrm flipH="1" flipV="1">
              <a:off x="4401234" y="5606722"/>
              <a:ext cx="104720" cy="80332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C5629CE7-0129-4D0E-8B8E-173A58E3DA0B}"/>
                </a:ext>
              </a:extLst>
            </p:cNvPr>
            <p:cNvCxnSpPr>
              <a:cxnSpLocks/>
              <a:stCxn id="217" idx="2"/>
              <a:endCxn id="221" idx="6"/>
            </p:cNvCxnSpPr>
            <p:nvPr/>
          </p:nvCxnSpPr>
          <p:spPr>
            <a:xfrm flipH="1">
              <a:off x="4431235" y="5501308"/>
              <a:ext cx="74719" cy="4714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DDD57C66-25D8-4A25-9A63-155B0EBA7D4A}"/>
              </a:ext>
            </a:extLst>
          </p:cNvPr>
          <p:cNvGrpSpPr/>
          <p:nvPr/>
        </p:nvGrpSpPr>
        <p:grpSpPr>
          <a:xfrm>
            <a:off x="6781716" y="4302257"/>
            <a:ext cx="571245" cy="480320"/>
            <a:chOff x="4226372" y="5229200"/>
            <a:chExt cx="849684" cy="742436"/>
          </a:xfrm>
        </p:grpSpPr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0F7BC690-8ECE-492B-9A10-E344B1E6B4FF}"/>
                </a:ext>
              </a:extLst>
            </p:cNvPr>
            <p:cNvSpPr/>
            <p:nvPr/>
          </p:nvSpPr>
          <p:spPr>
            <a:xfrm>
              <a:off x="4505954" y="52292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79D43F63-C48F-4268-A30D-A7BD2DE74797}"/>
                </a:ext>
              </a:extLst>
            </p:cNvPr>
            <p:cNvSpPr/>
            <p:nvPr/>
          </p:nvSpPr>
          <p:spPr>
            <a:xfrm>
              <a:off x="4505954" y="54189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571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3E6211CD-9FAA-4AB6-A8C1-27BD1B48B462}"/>
                </a:ext>
              </a:extLst>
            </p:cNvPr>
            <p:cNvSpPr/>
            <p:nvPr/>
          </p:nvSpPr>
          <p:spPr>
            <a:xfrm>
              <a:off x="4505954" y="5604646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1E6B829B-CA6C-4689-B5F2-47FE534BC6C4}"/>
                </a:ext>
              </a:extLst>
            </p:cNvPr>
            <p:cNvSpPr/>
            <p:nvPr/>
          </p:nvSpPr>
          <p:spPr>
            <a:xfrm>
              <a:off x="4871193" y="54189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ECE3149-F297-4ACE-B707-0BEE65D6B64B}"/>
                </a:ext>
              </a:extLst>
            </p:cNvPr>
            <p:cNvSpPr/>
            <p:nvPr/>
          </p:nvSpPr>
          <p:spPr>
            <a:xfrm>
              <a:off x="4871193" y="5640666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84E2D551-D99B-46F7-8107-341D11587CA1}"/>
                </a:ext>
              </a:extLst>
            </p:cNvPr>
            <p:cNvSpPr/>
            <p:nvPr/>
          </p:nvSpPr>
          <p:spPr>
            <a:xfrm>
              <a:off x="4226372" y="5466043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E52BB39F-9E58-405F-923B-4A3C49D72494}"/>
                </a:ext>
              </a:extLst>
            </p:cNvPr>
            <p:cNvSpPr/>
            <p:nvPr/>
          </p:nvSpPr>
          <p:spPr>
            <a:xfrm>
              <a:off x="4513552" y="580682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09BA1F73-1224-47E3-AA9F-12ABB6B69239}"/>
                </a:ext>
              </a:extLst>
            </p:cNvPr>
            <p:cNvCxnSpPr>
              <a:cxnSpLocks/>
              <a:stCxn id="235" idx="2"/>
              <a:endCxn id="240" idx="0"/>
            </p:cNvCxnSpPr>
            <p:nvPr/>
          </p:nvCxnSpPr>
          <p:spPr>
            <a:xfrm flipH="1">
              <a:off x="4328804" y="5311608"/>
              <a:ext cx="177150" cy="154435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743D5658-E5DA-4526-8A7B-CB7461BB6C86}"/>
                </a:ext>
              </a:extLst>
            </p:cNvPr>
            <p:cNvCxnSpPr>
              <a:cxnSpLocks/>
              <a:stCxn id="238" idx="1"/>
              <a:endCxn id="235" idx="6"/>
            </p:cNvCxnSpPr>
            <p:nvPr/>
          </p:nvCxnSpPr>
          <p:spPr>
            <a:xfrm flipH="1" flipV="1">
              <a:off x="4710817" y="5311608"/>
              <a:ext cx="190377" cy="131429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745C198B-BE0C-41E2-B17D-5BFBC4CBBAC1}"/>
                </a:ext>
              </a:extLst>
            </p:cNvPr>
            <p:cNvCxnSpPr>
              <a:cxnSpLocks/>
              <a:stCxn id="239" idx="1"/>
              <a:endCxn id="235" idx="5"/>
            </p:cNvCxnSpPr>
            <p:nvPr/>
          </p:nvCxnSpPr>
          <p:spPr>
            <a:xfrm flipH="1" flipV="1">
              <a:off x="4680816" y="5369880"/>
              <a:ext cx="220379" cy="29492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BECB922-6906-4BEB-AAA6-420DC4A2748B}"/>
                </a:ext>
              </a:extLst>
            </p:cNvPr>
            <p:cNvCxnSpPr>
              <a:cxnSpLocks/>
              <a:stCxn id="241" idx="1"/>
              <a:endCxn id="240" idx="4"/>
            </p:cNvCxnSpPr>
            <p:nvPr/>
          </p:nvCxnSpPr>
          <p:spPr>
            <a:xfrm flipH="1" flipV="1">
              <a:off x="4328804" y="5630859"/>
              <a:ext cx="214750" cy="200097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FACDF87A-E326-4D65-B0D9-664571F56372}"/>
                </a:ext>
              </a:extLst>
            </p:cNvPr>
            <p:cNvCxnSpPr>
              <a:cxnSpLocks/>
              <a:stCxn id="241" idx="6"/>
              <a:endCxn id="239" idx="3"/>
            </p:cNvCxnSpPr>
            <p:nvPr/>
          </p:nvCxnSpPr>
          <p:spPr>
            <a:xfrm flipV="1">
              <a:off x="4718415" y="5781345"/>
              <a:ext cx="182779" cy="10788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53241EEC-ECA0-4630-8E4F-1836FBE0A8B8}"/>
                </a:ext>
              </a:extLst>
            </p:cNvPr>
            <p:cNvCxnSpPr>
              <a:cxnSpLocks/>
              <a:stCxn id="238" idx="2"/>
              <a:endCxn id="236" idx="6"/>
            </p:cNvCxnSpPr>
            <p:nvPr/>
          </p:nvCxnSpPr>
          <p:spPr>
            <a:xfrm flipH="1">
              <a:off x="4710817" y="5501308"/>
              <a:ext cx="160376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DC109BC9-5F6D-4885-86CE-1BBA2CEF6D0D}"/>
                </a:ext>
              </a:extLst>
            </p:cNvPr>
            <p:cNvCxnSpPr>
              <a:cxnSpLocks/>
              <a:stCxn id="239" idx="2"/>
              <a:endCxn id="236" idx="5"/>
            </p:cNvCxnSpPr>
            <p:nvPr/>
          </p:nvCxnSpPr>
          <p:spPr>
            <a:xfrm flipH="1" flipV="1">
              <a:off x="4680816" y="5559580"/>
              <a:ext cx="190377" cy="163494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4D95AA27-527E-4877-8725-E29A3398DE93}"/>
                </a:ext>
              </a:extLst>
            </p:cNvPr>
            <p:cNvCxnSpPr>
              <a:cxnSpLocks/>
              <a:stCxn id="239" idx="2"/>
              <a:endCxn id="237" idx="6"/>
            </p:cNvCxnSpPr>
            <p:nvPr/>
          </p:nvCxnSpPr>
          <p:spPr>
            <a:xfrm flipH="1" flipV="1">
              <a:off x="4710817" y="5687054"/>
              <a:ext cx="160376" cy="3602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AD6F8247-226F-426E-BDBA-AD50BB480A2E}"/>
                </a:ext>
              </a:extLst>
            </p:cNvPr>
            <p:cNvCxnSpPr>
              <a:cxnSpLocks/>
              <a:stCxn id="238" idx="3"/>
              <a:endCxn id="237" idx="7"/>
            </p:cNvCxnSpPr>
            <p:nvPr/>
          </p:nvCxnSpPr>
          <p:spPr>
            <a:xfrm flipH="1">
              <a:off x="4680816" y="5559580"/>
              <a:ext cx="220379" cy="6920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763C669D-638A-47F0-8657-93A7BAB62D12}"/>
                </a:ext>
              </a:extLst>
            </p:cNvPr>
            <p:cNvCxnSpPr>
              <a:cxnSpLocks/>
              <a:stCxn id="237" idx="2"/>
              <a:endCxn id="240" idx="5"/>
            </p:cNvCxnSpPr>
            <p:nvPr/>
          </p:nvCxnSpPr>
          <p:spPr>
            <a:xfrm flipH="1" flipV="1">
              <a:off x="4401234" y="5606722"/>
              <a:ext cx="104720" cy="80332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6469727E-07B1-4FEE-A79C-6326DE640AAF}"/>
                </a:ext>
              </a:extLst>
            </p:cNvPr>
            <p:cNvCxnSpPr>
              <a:cxnSpLocks/>
              <a:stCxn id="236" idx="2"/>
              <a:endCxn id="240" idx="6"/>
            </p:cNvCxnSpPr>
            <p:nvPr/>
          </p:nvCxnSpPr>
          <p:spPr>
            <a:xfrm flipH="1">
              <a:off x="4431235" y="5501308"/>
              <a:ext cx="74719" cy="4714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015C6468-FC68-448C-8277-EA5E95B7BA13}"/>
              </a:ext>
            </a:extLst>
          </p:cNvPr>
          <p:cNvGrpSpPr/>
          <p:nvPr/>
        </p:nvGrpSpPr>
        <p:grpSpPr>
          <a:xfrm>
            <a:off x="6834586" y="5057912"/>
            <a:ext cx="571245" cy="480320"/>
            <a:chOff x="4226372" y="5229200"/>
            <a:chExt cx="849684" cy="742436"/>
          </a:xfrm>
        </p:grpSpPr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254AEFB-8161-4CE4-8B83-F496F5BFCE7C}"/>
                </a:ext>
              </a:extLst>
            </p:cNvPr>
            <p:cNvSpPr/>
            <p:nvPr/>
          </p:nvSpPr>
          <p:spPr>
            <a:xfrm>
              <a:off x="4505954" y="52292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51579BA0-9A66-4FE4-9196-05CA3CBD0A9E}"/>
                </a:ext>
              </a:extLst>
            </p:cNvPr>
            <p:cNvSpPr/>
            <p:nvPr/>
          </p:nvSpPr>
          <p:spPr>
            <a:xfrm>
              <a:off x="4505954" y="54189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571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890E6F5F-E974-4C0E-B3C2-81991D600B37}"/>
                </a:ext>
              </a:extLst>
            </p:cNvPr>
            <p:cNvSpPr/>
            <p:nvPr/>
          </p:nvSpPr>
          <p:spPr>
            <a:xfrm>
              <a:off x="4505954" y="5604646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F58C328A-72EE-4E38-94AC-87B11ECC0827}"/>
                </a:ext>
              </a:extLst>
            </p:cNvPr>
            <p:cNvSpPr/>
            <p:nvPr/>
          </p:nvSpPr>
          <p:spPr>
            <a:xfrm>
              <a:off x="4871193" y="541890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B69FBA63-73A2-422E-A3F7-02A25BDA9316}"/>
                </a:ext>
              </a:extLst>
            </p:cNvPr>
            <p:cNvSpPr/>
            <p:nvPr/>
          </p:nvSpPr>
          <p:spPr>
            <a:xfrm>
              <a:off x="4871193" y="5640666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5711027-FC9B-454D-9465-9D3C584B4667}"/>
                </a:ext>
              </a:extLst>
            </p:cNvPr>
            <p:cNvSpPr/>
            <p:nvPr/>
          </p:nvSpPr>
          <p:spPr>
            <a:xfrm>
              <a:off x="4226372" y="5466043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72ECF75B-C0C6-4A8A-8BA0-762BB3C02CD7}"/>
                </a:ext>
              </a:extLst>
            </p:cNvPr>
            <p:cNvSpPr/>
            <p:nvPr/>
          </p:nvSpPr>
          <p:spPr>
            <a:xfrm>
              <a:off x="4513552" y="5806820"/>
              <a:ext cx="204863" cy="164816"/>
            </a:xfrm>
            <a:prstGeom prst="ellipse">
              <a:avLst/>
            </a:prstGeom>
            <a:ln w="635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08315B4-4E38-4EFC-AB69-4A23C0537043}"/>
                </a:ext>
              </a:extLst>
            </p:cNvPr>
            <p:cNvCxnSpPr>
              <a:cxnSpLocks/>
              <a:stCxn id="254" idx="2"/>
              <a:endCxn id="259" idx="0"/>
            </p:cNvCxnSpPr>
            <p:nvPr/>
          </p:nvCxnSpPr>
          <p:spPr>
            <a:xfrm flipH="1">
              <a:off x="4328804" y="5311608"/>
              <a:ext cx="177150" cy="154435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1B0F5CF-BB22-4326-9080-22EF5097D03A}"/>
                </a:ext>
              </a:extLst>
            </p:cNvPr>
            <p:cNvCxnSpPr>
              <a:cxnSpLocks/>
              <a:stCxn id="257" idx="1"/>
              <a:endCxn id="254" idx="6"/>
            </p:cNvCxnSpPr>
            <p:nvPr/>
          </p:nvCxnSpPr>
          <p:spPr>
            <a:xfrm flipH="1" flipV="1">
              <a:off x="4710817" y="5311608"/>
              <a:ext cx="190377" cy="131429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5A28BDC-8750-4FD3-B69D-ABA577B25D4B}"/>
                </a:ext>
              </a:extLst>
            </p:cNvPr>
            <p:cNvCxnSpPr>
              <a:cxnSpLocks/>
              <a:stCxn id="258" idx="1"/>
              <a:endCxn id="254" idx="5"/>
            </p:cNvCxnSpPr>
            <p:nvPr/>
          </p:nvCxnSpPr>
          <p:spPr>
            <a:xfrm flipH="1" flipV="1">
              <a:off x="4680816" y="5369880"/>
              <a:ext cx="220379" cy="29492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148CBCB8-F59D-4393-99BE-19B7E3421EA9}"/>
                </a:ext>
              </a:extLst>
            </p:cNvPr>
            <p:cNvCxnSpPr>
              <a:cxnSpLocks/>
              <a:stCxn id="260" idx="1"/>
              <a:endCxn id="259" idx="4"/>
            </p:cNvCxnSpPr>
            <p:nvPr/>
          </p:nvCxnSpPr>
          <p:spPr>
            <a:xfrm flipH="1" flipV="1">
              <a:off x="4328804" y="5630859"/>
              <a:ext cx="214750" cy="200097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B59D4D6-DE40-4F7E-BF09-276DC5C16E04}"/>
                </a:ext>
              </a:extLst>
            </p:cNvPr>
            <p:cNvCxnSpPr>
              <a:cxnSpLocks/>
              <a:stCxn id="260" idx="6"/>
              <a:endCxn id="258" idx="3"/>
            </p:cNvCxnSpPr>
            <p:nvPr/>
          </p:nvCxnSpPr>
          <p:spPr>
            <a:xfrm flipV="1">
              <a:off x="4718415" y="5781345"/>
              <a:ext cx="182779" cy="10788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23544191-54A7-4575-BDD7-CE3A2314CD3F}"/>
                </a:ext>
              </a:extLst>
            </p:cNvPr>
            <p:cNvCxnSpPr>
              <a:cxnSpLocks/>
              <a:stCxn id="257" idx="2"/>
              <a:endCxn id="255" idx="6"/>
            </p:cNvCxnSpPr>
            <p:nvPr/>
          </p:nvCxnSpPr>
          <p:spPr>
            <a:xfrm flipH="1">
              <a:off x="4710817" y="5501308"/>
              <a:ext cx="160376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0FA6CE7F-A71F-4A89-8505-1E1FF29A52C0}"/>
                </a:ext>
              </a:extLst>
            </p:cNvPr>
            <p:cNvCxnSpPr>
              <a:cxnSpLocks/>
              <a:stCxn id="258" idx="2"/>
              <a:endCxn id="255" idx="5"/>
            </p:cNvCxnSpPr>
            <p:nvPr/>
          </p:nvCxnSpPr>
          <p:spPr>
            <a:xfrm flipH="1" flipV="1">
              <a:off x="4680816" y="5559580"/>
              <a:ext cx="190377" cy="163494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8D801893-2CA4-4B51-B9B8-7FAF432D9E08}"/>
                </a:ext>
              </a:extLst>
            </p:cNvPr>
            <p:cNvCxnSpPr>
              <a:cxnSpLocks/>
              <a:stCxn id="258" idx="2"/>
              <a:endCxn id="256" idx="6"/>
            </p:cNvCxnSpPr>
            <p:nvPr/>
          </p:nvCxnSpPr>
          <p:spPr>
            <a:xfrm flipH="1" flipV="1">
              <a:off x="4710817" y="5687054"/>
              <a:ext cx="160376" cy="3602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CDBF3977-A7D0-41E4-8090-816EB187147F}"/>
                </a:ext>
              </a:extLst>
            </p:cNvPr>
            <p:cNvCxnSpPr>
              <a:cxnSpLocks/>
              <a:stCxn id="257" idx="3"/>
              <a:endCxn id="256" idx="7"/>
            </p:cNvCxnSpPr>
            <p:nvPr/>
          </p:nvCxnSpPr>
          <p:spPr>
            <a:xfrm flipH="1">
              <a:off x="4680816" y="5559580"/>
              <a:ext cx="220379" cy="6920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4412BA95-F7D4-431A-9423-FD8D179C1F59}"/>
                </a:ext>
              </a:extLst>
            </p:cNvPr>
            <p:cNvCxnSpPr>
              <a:cxnSpLocks/>
              <a:stCxn id="256" idx="2"/>
              <a:endCxn id="259" idx="5"/>
            </p:cNvCxnSpPr>
            <p:nvPr/>
          </p:nvCxnSpPr>
          <p:spPr>
            <a:xfrm flipH="1" flipV="1">
              <a:off x="4401234" y="5606722"/>
              <a:ext cx="104720" cy="80332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16608DAB-7169-479C-8419-AAE2266021B8}"/>
                </a:ext>
              </a:extLst>
            </p:cNvPr>
            <p:cNvCxnSpPr>
              <a:cxnSpLocks/>
              <a:stCxn id="255" idx="2"/>
              <a:endCxn id="259" idx="6"/>
            </p:cNvCxnSpPr>
            <p:nvPr/>
          </p:nvCxnSpPr>
          <p:spPr>
            <a:xfrm flipH="1">
              <a:off x="4431235" y="5501308"/>
              <a:ext cx="74719" cy="47143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C4426234-3116-48F9-82A7-2F92D074F46C}"/>
              </a:ext>
            </a:extLst>
          </p:cNvPr>
          <p:cNvCxnSpPr>
            <a:cxnSpLocks/>
          </p:cNvCxnSpPr>
          <p:nvPr/>
        </p:nvCxnSpPr>
        <p:spPr>
          <a:xfrm flipH="1">
            <a:off x="7462107" y="3869423"/>
            <a:ext cx="3059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6A5CE2C6-BB98-43DF-B8E5-CDC93918963B}"/>
              </a:ext>
            </a:extLst>
          </p:cNvPr>
          <p:cNvCxnSpPr>
            <a:cxnSpLocks/>
          </p:cNvCxnSpPr>
          <p:nvPr/>
        </p:nvCxnSpPr>
        <p:spPr>
          <a:xfrm flipH="1">
            <a:off x="7497854" y="4539640"/>
            <a:ext cx="3059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B7921ABA-2F72-4897-B0EF-B8166281E9A3}"/>
              </a:ext>
            </a:extLst>
          </p:cNvPr>
          <p:cNvCxnSpPr>
            <a:cxnSpLocks/>
          </p:cNvCxnSpPr>
          <p:nvPr/>
        </p:nvCxnSpPr>
        <p:spPr>
          <a:xfrm flipH="1">
            <a:off x="7591287" y="5262777"/>
            <a:ext cx="3059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Picture 274">
            <a:extLst>
              <a:ext uri="{FF2B5EF4-FFF2-40B4-BE49-F238E27FC236}">
                <a16:creationId xmlns:a16="http://schemas.microsoft.com/office/drawing/2014/main" id="{C162CD40-E779-4557-A37F-CDB5611EC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338" y="4007000"/>
            <a:ext cx="883184" cy="883184"/>
          </a:xfrm>
          <a:prstGeom prst="rect">
            <a:avLst/>
          </a:prstGeom>
        </p:spPr>
      </p:pic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E0D93AD6-A612-4A11-836B-79A98138C362}"/>
              </a:ext>
            </a:extLst>
          </p:cNvPr>
          <p:cNvCxnSpPr>
            <a:cxnSpLocks/>
          </p:cNvCxnSpPr>
          <p:nvPr/>
        </p:nvCxnSpPr>
        <p:spPr>
          <a:xfrm flipH="1">
            <a:off x="6055848" y="3932918"/>
            <a:ext cx="664616" cy="338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480DBFC8-B176-4AB3-83E8-B7C30393379A}"/>
              </a:ext>
            </a:extLst>
          </p:cNvPr>
          <p:cNvCxnSpPr>
            <a:cxnSpLocks/>
          </p:cNvCxnSpPr>
          <p:nvPr/>
        </p:nvCxnSpPr>
        <p:spPr>
          <a:xfrm flipH="1" flipV="1">
            <a:off x="6078296" y="4479400"/>
            <a:ext cx="713297" cy="2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1B0BA3B0-154B-4CBD-8634-5BD3F040D976}"/>
              </a:ext>
            </a:extLst>
          </p:cNvPr>
          <p:cNvCxnSpPr>
            <a:cxnSpLocks/>
          </p:cNvCxnSpPr>
          <p:nvPr/>
        </p:nvCxnSpPr>
        <p:spPr>
          <a:xfrm flipH="1" flipV="1">
            <a:off x="6078296" y="4722456"/>
            <a:ext cx="569280" cy="33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xtBox 278">
            <a:extLst>
              <a:ext uri="{FF2B5EF4-FFF2-40B4-BE49-F238E27FC236}">
                <a16:creationId xmlns:a16="http://schemas.microsoft.com/office/drawing/2014/main" id="{50EE8B36-4672-4564-B279-09DAF44B005B}"/>
              </a:ext>
            </a:extLst>
          </p:cNvPr>
          <p:cNvSpPr txBox="1"/>
          <p:nvPr/>
        </p:nvSpPr>
        <p:spPr>
          <a:xfrm>
            <a:off x="6537742" y="5614448"/>
            <a:ext cx="1069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EB3E0"/>
                </a:solidFill>
              </a:rPr>
              <a:t>Local Learned Models</a:t>
            </a:r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FF65402F-1086-44BF-A639-76095AC9CA21}"/>
              </a:ext>
            </a:extLst>
          </p:cNvPr>
          <p:cNvSpPr/>
          <p:nvPr/>
        </p:nvSpPr>
        <p:spPr>
          <a:xfrm>
            <a:off x="7231853" y="4200182"/>
            <a:ext cx="167792" cy="1786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281" name="Slide Number Placeholder 1">
            <a:extLst>
              <a:ext uri="{FF2B5EF4-FFF2-40B4-BE49-F238E27FC236}">
                <a16:creationId xmlns:a16="http://schemas.microsoft.com/office/drawing/2014/main" id="{54381140-DF9D-4F61-BF9C-3D8AB1BB0E29}"/>
              </a:ext>
            </a:extLst>
          </p:cNvPr>
          <p:cNvSpPr txBox="1">
            <a:spLocks/>
          </p:cNvSpPr>
          <p:nvPr/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69107-FF35-42A6-8630-C988F7FE1BF5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00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Model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BD7B2AB0-A2C3-4434-B4F3-8F3722E95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93" y="836712"/>
            <a:ext cx="7503932" cy="1819522"/>
          </a:xfrm>
        </p:spPr>
        <p:txBody>
          <a:bodyPr/>
          <a:lstStyle/>
          <a:p>
            <a:r>
              <a:rPr lang="en-US" sz="2000" b="0" dirty="0"/>
              <a:t>Hospital Train Local Model</a:t>
            </a:r>
          </a:p>
          <a:p>
            <a:r>
              <a:rPr lang="en-US" sz="2000" b="0" dirty="0"/>
              <a:t>Local Model is capsule Neural network</a:t>
            </a:r>
          </a:p>
          <a:p>
            <a:r>
              <a:rPr lang="en-US" sz="2000" b="0" dirty="0"/>
              <a:t>Blockchain is traces the local model and ensure reliability through smart contract</a:t>
            </a:r>
            <a:endParaRPr lang="en-US" altLang="en-US" b="0" dirty="0">
              <a:solidFill>
                <a:srgbClr val="A14D07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34C878-656B-4709-BA86-ECC20B12B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76872"/>
            <a:ext cx="6588224" cy="4381982"/>
          </a:xfrm>
          <a:prstGeom prst="rect">
            <a:avLst/>
          </a:prstGeom>
        </p:spPr>
      </p:pic>
      <p:sp>
        <p:nvSpPr>
          <p:cNvPr id="76" name="Slide Number Placeholder 1">
            <a:extLst>
              <a:ext uri="{FF2B5EF4-FFF2-40B4-BE49-F238E27FC236}">
                <a16:creationId xmlns:a16="http://schemas.microsoft.com/office/drawing/2014/main" id="{8A82C46F-DEC6-4E88-AEAF-D5D622D7FAA2}"/>
              </a:ext>
            </a:extLst>
          </p:cNvPr>
          <p:cNvSpPr txBox="1">
            <a:spLocks/>
          </p:cNvSpPr>
          <p:nvPr/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69107-FF35-42A6-8630-C988F7FE1BF5}" type="slidenum">
              <a:rPr lang="zh-CN" altLang="en-US" smtClean="0"/>
              <a:pPr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57236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Model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BD7B2AB0-A2C3-4434-B4F3-8F3722E95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93" y="836712"/>
            <a:ext cx="7503932" cy="1819522"/>
          </a:xfrm>
        </p:spPr>
        <p:txBody>
          <a:bodyPr/>
          <a:lstStyle/>
          <a:p>
            <a:r>
              <a:rPr lang="en-US" sz="2000" b="0" dirty="0"/>
              <a:t>Capsule Network</a:t>
            </a:r>
          </a:p>
          <a:p>
            <a:r>
              <a:rPr lang="en-US" altLang="en-US" sz="2000" b="0" dirty="0">
                <a:solidFill>
                  <a:srgbClr val="A14D07"/>
                </a:solidFill>
                <a:latin typeface="+mj-lt"/>
              </a:rPr>
              <a:t>Split the image </a:t>
            </a:r>
            <a:r>
              <a:rPr lang="en-US" altLang="en-US" sz="2000" b="0" dirty="0">
                <a:solidFill>
                  <a:srgbClr val="A14D07"/>
                </a:solidFill>
              </a:rPr>
              <a:t>into segments</a:t>
            </a:r>
          </a:p>
          <a:p>
            <a:r>
              <a:rPr lang="en-US" altLang="en-US" sz="2000" b="0" dirty="0">
                <a:solidFill>
                  <a:srgbClr val="A14D07"/>
                </a:solidFill>
              </a:rPr>
              <a:t>Learn convolutional network</a:t>
            </a:r>
          </a:p>
          <a:p>
            <a:endParaRPr lang="en-US" altLang="en-US" b="0" dirty="0">
              <a:solidFill>
                <a:srgbClr val="A14D07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2FD94-8A3F-467D-8FFE-0A018F0AB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677" y="2261018"/>
            <a:ext cx="6300192" cy="4562208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D067A6D-3FEF-46AE-A010-EB0FCB1E3524}"/>
              </a:ext>
            </a:extLst>
          </p:cNvPr>
          <p:cNvSpPr txBox="1">
            <a:spLocks/>
          </p:cNvSpPr>
          <p:nvPr/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69107-FF35-42A6-8630-C988F7FE1BF5}" type="slidenum">
              <a:rPr lang="zh-CN" altLang="en-US" smtClean="0"/>
              <a:pPr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628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BD7B2AB0-A2C3-4434-B4F3-8F3722E95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92" y="836712"/>
            <a:ext cx="8135215" cy="1819522"/>
          </a:xfrm>
        </p:spPr>
        <p:txBody>
          <a:bodyPr/>
          <a:lstStyle/>
          <a:p>
            <a:r>
              <a:rPr lang="en-US" sz="2000" b="0" dirty="0"/>
              <a:t>Stores transactions (in blocks) in Decentralized way</a:t>
            </a:r>
          </a:p>
          <a:p>
            <a:r>
              <a:rPr lang="en-US" altLang="en-US" sz="2000" b="0" dirty="0">
                <a:solidFill>
                  <a:srgbClr val="A14D07"/>
                </a:solidFill>
                <a:latin typeface="+mj-lt"/>
              </a:rPr>
              <a:t>Transaction Traceability</a:t>
            </a:r>
          </a:p>
          <a:p>
            <a:r>
              <a:rPr lang="en-US" altLang="en-US" sz="2000" b="0" dirty="0">
                <a:solidFill>
                  <a:srgbClr val="A14D07"/>
                </a:solidFill>
              </a:rPr>
              <a:t>Store weights of models of hospitals</a:t>
            </a:r>
          </a:p>
          <a:p>
            <a:endParaRPr lang="en-US" altLang="en-US" b="0" dirty="0">
              <a:solidFill>
                <a:srgbClr val="A14D07"/>
              </a:solidFill>
              <a:latin typeface="+mj-lt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D067A6D-3FEF-46AE-A010-EB0FCB1E3524}"/>
              </a:ext>
            </a:extLst>
          </p:cNvPr>
          <p:cNvSpPr txBox="1">
            <a:spLocks/>
          </p:cNvSpPr>
          <p:nvPr/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69107-FF35-42A6-8630-C988F7FE1BF5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7DA73A-CCBF-4CD5-A4B3-BB9E1AD6C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204864"/>
            <a:ext cx="4711998" cy="429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41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Sharing Process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D067A6D-3FEF-46AE-A010-EB0FCB1E3524}"/>
              </a:ext>
            </a:extLst>
          </p:cNvPr>
          <p:cNvSpPr txBox="1">
            <a:spLocks/>
          </p:cNvSpPr>
          <p:nvPr/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69107-FF35-42A6-8630-C988F7FE1BF5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A3DD03-DF6A-455C-A0CA-4DEC2842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196752"/>
            <a:ext cx="4758575" cy="48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635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Federated Learning Steps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D067A6D-3FEF-46AE-A010-EB0FCB1E3524}"/>
              </a:ext>
            </a:extLst>
          </p:cNvPr>
          <p:cNvSpPr txBox="1">
            <a:spLocks/>
          </p:cNvSpPr>
          <p:nvPr/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69107-FF35-42A6-8630-C988F7FE1BF5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A3DD03-DF6A-455C-A0CA-4DEC2842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196752"/>
            <a:ext cx="4758575" cy="484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93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8E5CD-05F4-4F01-A271-C3720B2D4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96" y="1124743"/>
            <a:ext cx="8286808" cy="5574531"/>
          </a:xfrm>
        </p:spPr>
        <p:txBody>
          <a:bodyPr/>
          <a:lstStyle/>
          <a:p>
            <a:r>
              <a:rPr lang="en-US" dirty="0">
                <a:latin typeface="+mj-lt"/>
              </a:rPr>
              <a:t>A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huge unstructured short text </a:t>
            </a:r>
            <a:r>
              <a:rPr lang="en-US" dirty="0">
                <a:latin typeface="+mj-lt"/>
              </a:rPr>
              <a:t>data is generated every day</a:t>
            </a:r>
          </a:p>
          <a:p>
            <a:r>
              <a:rPr lang="en-US" dirty="0">
                <a:latin typeface="+mj-lt"/>
              </a:rPr>
              <a:t>E.g., Facebook , Tweeter, Google news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Such </a:t>
            </a:r>
            <a:r>
              <a:rPr lang="en-US" alt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infinite sequential arrival of text </a:t>
            </a:r>
            <a:r>
              <a:rPr lang="en-US" dirty="0">
                <a:latin typeface="+mj-lt"/>
              </a:rPr>
              <a:t>documents is referred as text stream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Mining such text stream </a:t>
            </a:r>
            <a:r>
              <a:rPr lang="en-US" dirty="0">
                <a:latin typeface="+mj-lt"/>
              </a:rPr>
              <a:t>is important due to system enhancement and applications. E.g., News recommendation, Advertisement, Hot-topic detection, Rumor Detection</a:t>
            </a:r>
          </a:p>
          <a:p>
            <a:r>
              <a:rPr lang="en-US" dirty="0">
                <a:latin typeface="+mj-lt"/>
              </a:rPr>
              <a:t>Decision making based on extracted </a:t>
            </a:r>
            <a:r>
              <a:rPr lang="en-US" dirty="0"/>
              <a:t>patterns </a:t>
            </a:r>
            <a:endParaRPr lang="en-US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42C1D3-E9B3-48E1-AF6D-3B89DB7B7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0B4499-BAF4-46AA-980A-25C3DFFF539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3528" y="128056"/>
            <a:ext cx="8286808" cy="476759"/>
          </a:xfrm>
        </p:spPr>
        <p:txBody>
          <a:bodyPr/>
          <a:lstStyle/>
          <a:p>
            <a:r>
              <a:rPr lang="en-US" dirty="0"/>
              <a:t>Text Stream Mining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A39EDB-35EE-4C38-AB8E-981908953A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0507">
            <a:off x="808846" y="5896914"/>
            <a:ext cx="562318" cy="56286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948B4F5-DF26-4E01-91AE-32E6DCCFCDA0}"/>
              </a:ext>
            </a:extLst>
          </p:cNvPr>
          <p:cNvGrpSpPr/>
          <p:nvPr/>
        </p:nvGrpSpPr>
        <p:grpSpPr>
          <a:xfrm>
            <a:off x="6657525" y="4531317"/>
            <a:ext cx="1728192" cy="2014137"/>
            <a:chOff x="6586177" y="1941878"/>
            <a:chExt cx="2552700" cy="350125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B627291-4F85-428F-B819-FE9414F2B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6177" y="1941878"/>
              <a:ext cx="2552700" cy="17907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CA9877-2C72-4A3A-98E0-06D39FCFEAB0}"/>
                </a:ext>
              </a:extLst>
            </p:cNvPr>
            <p:cNvSpPr txBox="1"/>
            <p:nvPr/>
          </p:nvSpPr>
          <p:spPr>
            <a:xfrm>
              <a:off x="7342273" y="3228083"/>
              <a:ext cx="1271293" cy="408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1EB3E0"/>
                  </a:solidFill>
                </a:rPr>
                <a:t>Knowledge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3C751F2-F796-47F3-A3C1-9E8A5C1FE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8197" y="3627254"/>
              <a:ext cx="1508877" cy="125364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AAF6D9-C43B-4472-B3A4-7516B7EE4468}"/>
                </a:ext>
              </a:extLst>
            </p:cNvPr>
            <p:cNvSpPr txBox="1"/>
            <p:nvPr/>
          </p:nvSpPr>
          <p:spPr>
            <a:xfrm>
              <a:off x="7343187" y="4831101"/>
              <a:ext cx="926724" cy="408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1EB3E0"/>
                  </a:solidFill>
                </a:rPr>
                <a:t>Pattern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C22DCD4-D47C-48BB-989B-ACECF0F40A7C}"/>
                </a:ext>
              </a:extLst>
            </p:cNvPr>
            <p:cNvSpPr/>
            <p:nvPr/>
          </p:nvSpPr>
          <p:spPr>
            <a:xfrm>
              <a:off x="6922732" y="2247773"/>
              <a:ext cx="1816533" cy="3195364"/>
            </a:xfrm>
            <a:prstGeom prst="roundRect">
              <a:avLst/>
            </a:prstGeom>
            <a:noFill/>
            <a:ln>
              <a:solidFill>
                <a:srgbClr val="21B7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16">
            <a:extLst>
              <a:ext uri="{FF2B5EF4-FFF2-40B4-BE49-F238E27FC236}">
                <a16:creationId xmlns:a16="http://schemas.microsoft.com/office/drawing/2014/main" id="{8F4816FE-D764-42F0-ADFB-DE2F257D7A6B}"/>
              </a:ext>
            </a:extLst>
          </p:cNvPr>
          <p:cNvSpPr/>
          <p:nvPr/>
        </p:nvSpPr>
        <p:spPr>
          <a:xfrm>
            <a:off x="2324249" y="5184877"/>
            <a:ext cx="3222974" cy="7362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	</a:t>
            </a:r>
            <a:endParaRPr lang="en-US" i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D31FFC-90C8-49DA-A89C-55E7B04F9450}"/>
              </a:ext>
            </a:extLst>
          </p:cNvPr>
          <p:cNvGrpSpPr/>
          <p:nvPr/>
        </p:nvGrpSpPr>
        <p:grpSpPr>
          <a:xfrm>
            <a:off x="3064123" y="5310977"/>
            <a:ext cx="327151" cy="403370"/>
            <a:chOff x="1979712" y="1697325"/>
            <a:chExt cx="504056" cy="648072"/>
          </a:xfrm>
        </p:grpSpPr>
        <p:sp>
          <p:nvSpPr>
            <p:cNvPr id="20" name="Rounded Rectangle 118">
              <a:extLst>
                <a:ext uri="{FF2B5EF4-FFF2-40B4-BE49-F238E27FC236}">
                  <a16:creationId xmlns:a16="http://schemas.microsoft.com/office/drawing/2014/main" id="{EA23360A-2D18-4900-B992-C04DE71DAEE1}"/>
                </a:ext>
              </a:extLst>
            </p:cNvPr>
            <p:cNvSpPr/>
            <p:nvPr/>
          </p:nvSpPr>
          <p:spPr>
            <a:xfrm>
              <a:off x="1979712" y="1697325"/>
              <a:ext cx="504056" cy="64807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98470C-B6DA-47CD-8298-A7478FC9EF28}"/>
                </a:ext>
              </a:extLst>
            </p:cNvPr>
            <p:cNvCxnSpPr/>
            <p:nvPr/>
          </p:nvCxnSpPr>
          <p:spPr>
            <a:xfrm>
              <a:off x="2087724" y="1916832"/>
              <a:ext cx="2520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4B2EAC1-A3EE-437D-A224-704A60D4AF9A}"/>
                </a:ext>
              </a:extLst>
            </p:cNvPr>
            <p:cNvCxnSpPr/>
            <p:nvPr/>
          </p:nvCxnSpPr>
          <p:spPr>
            <a:xfrm>
              <a:off x="2051720" y="1844824"/>
              <a:ext cx="3657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CEBF7D-BAB3-4DB5-9E81-79DEC0E13777}"/>
                </a:ext>
              </a:extLst>
            </p:cNvPr>
            <p:cNvCxnSpPr/>
            <p:nvPr/>
          </p:nvCxnSpPr>
          <p:spPr>
            <a:xfrm>
              <a:off x="2051720" y="2060848"/>
              <a:ext cx="3657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7909C55-0D84-4166-BD87-D2B89D570F93}"/>
                </a:ext>
              </a:extLst>
            </p:cNvPr>
            <p:cNvCxnSpPr/>
            <p:nvPr/>
          </p:nvCxnSpPr>
          <p:spPr>
            <a:xfrm>
              <a:off x="2123728" y="1988840"/>
              <a:ext cx="2743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BEB624C-0528-4D26-89D2-85FCD41DE999}"/>
                </a:ext>
              </a:extLst>
            </p:cNvPr>
            <p:cNvCxnSpPr/>
            <p:nvPr/>
          </p:nvCxnSpPr>
          <p:spPr>
            <a:xfrm>
              <a:off x="2065432" y="2132856"/>
              <a:ext cx="2743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2E98BB-473A-4169-A850-B489DD4227F9}"/>
                </a:ext>
              </a:extLst>
            </p:cNvPr>
            <p:cNvCxnSpPr/>
            <p:nvPr/>
          </p:nvCxnSpPr>
          <p:spPr>
            <a:xfrm>
              <a:off x="2159732" y="2204864"/>
              <a:ext cx="2520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6BE0B6F-5EE3-4538-A64B-88725577550D}"/>
              </a:ext>
            </a:extLst>
          </p:cNvPr>
          <p:cNvGrpSpPr/>
          <p:nvPr/>
        </p:nvGrpSpPr>
        <p:grpSpPr>
          <a:xfrm>
            <a:off x="3474851" y="5309645"/>
            <a:ext cx="327151" cy="403370"/>
            <a:chOff x="1979712" y="1697325"/>
            <a:chExt cx="504056" cy="648072"/>
          </a:xfrm>
        </p:grpSpPr>
        <p:sp>
          <p:nvSpPr>
            <p:cNvPr id="30" name="Rounded Rectangle 126">
              <a:extLst>
                <a:ext uri="{FF2B5EF4-FFF2-40B4-BE49-F238E27FC236}">
                  <a16:creationId xmlns:a16="http://schemas.microsoft.com/office/drawing/2014/main" id="{CA21BDC5-8D37-49BE-B186-E0AB1B18BFF9}"/>
                </a:ext>
              </a:extLst>
            </p:cNvPr>
            <p:cNvSpPr/>
            <p:nvPr/>
          </p:nvSpPr>
          <p:spPr>
            <a:xfrm>
              <a:off x="1979712" y="1697325"/>
              <a:ext cx="504056" cy="64807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FFB7465-585D-4547-8DD6-A340A8109C07}"/>
                </a:ext>
              </a:extLst>
            </p:cNvPr>
            <p:cNvCxnSpPr/>
            <p:nvPr/>
          </p:nvCxnSpPr>
          <p:spPr>
            <a:xfrm>
              <a:off x="2087724" y="1916832"/>
              <a:ext cx="2520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5A7708E-303A-4116-8562-18D4190998F7}"/>
                </a:ext>
              </a:extLst>
            </p:cNvPr>
            <p:cNvCxnSpPr/>
            <p:nvPr/>
          </p:nvCxnSpPr>
          <p:spPr>
            <a:xfrm>
              <a:off x="2051720" y="1844824"/>
              <a:ext cx="3657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173FA5F-15FB-4FFC-B149-C7BCC8E66F54}"/>
                </a:ext>
              </a:extLst>
            </p:cNvPr>
            <p:cNvCxnSpPr/>
            <p:nvPr/>
          </p:nvCxnSpPr>
          <p:spPr>
            <a:xfrm>
              <a:off x="2051720" y="2060848"/>
              <a:ext cx="3657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E5F7BE4-3038-4B7F-BCE0-BD9630848116}"/>
                </a:ext>
              </a:extLst>
            </p:cNvPr>
            <p:cNvCxnSpPr/>
            <p:nvPr/>
          </p:nvCxnSpPr>
          <p:spPr>
            <a:xfrm>
              <a:off x="2123728" y="1988840"/>
              <a:ext cx="2743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E67F446-BF8F-4C99-83C3-7C7C9450A639}"/>
                </a:ext>
              </a:extLst>
            </p:cNvPr>
            <p:cNvCxnSpPr/>
            <p:nvPr/>
          </p:nvCxnSpPr>
          <p:spPr>
            <a:xfrm>
              <a:off x="2065432" y="2132856"/>
              <a:ext cx="2743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F50AC64-3E30-4260-AA0F-546F80786995}"/>
                </a:ext>
              </a:extLst>
            </p:cNvPr>
            <p:cNvCxnSpPr/>
            <p:nvPr/>
          </p:nvCxnSpPr>
          <p:spPr>
            <a:xfrm>
              <a:off x="2159732" y="2204864"/>
              <a:ext cx="2520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5FA49E2-FFDE-420D-BC95-993F149BBB4B}"/>
              </a:ext>
            </a:extLst>
          </p:cNvPr>
          <p:cNvGrpSpPr/>
          <p:nvPr/>
        </p:nvGrpSpPr>
        <p:grpSpPr>
          <a:xfrm>
            <a:off x="3894120" y="5322036"/>
            <a:ext cx="327151" cy="403370"/>
            <a:chOff x="1979712" y="1697325"/>
            <a:chExt cx="504056" cy="648072"/>
          </a:xfrm>
        </p:grpSpPr>
        <p:sp>
          <p:nvSpPr>
            <p:cNvPr id="38" name="Rounded Rectangle 134">
              <a:extLst>
                <a:ext uri="{FF2B5EF4-FFF2-40B4-BE49-F238E27FC236}">
                  <a16:creationId xmlns:a16="http://schemas.microsoft.com/office/drawing/2014/main" id="{57D28973-2DE1-4548-992F-97BDD426A429}"/>
                </a:ext>
              </a:extLst>
            </p:cNvPr>
            <p:cNvSpPr/>
            <p:nvPr/>
          </p:nvSpPr>
          <p:spPr>
            <a:xfrm>
              <a:off x="1979712" y="1697325"/>
              <a:ext cx="504056" cy="64807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376CFA9-5FB7-4491-9003-613C9AF22EBA}"/>
                </a:ext>
              </a:extLst>
            </p:cNvPr>
            <p:cNvCxnSpPr/>
            <p:nvPr/>
          </p:nvCxnSpPr>
          <p:spPr>
            <a:xfrm>
              <a:off x="2087724" y="1916832"/>
              <a:ext cx="2520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CCA83B7-966A-4CA0-9D00-D5A821D4324C}"/>
                </a:ext>
              </a:extLst>
            </p:cNvPr>
            <p:cNvCxnSpPr/>
            <p:nvPr/>
          </p:nvCxnSpPr>
          <p:spPr>
            <a:xfrm>
              <a:off x="2051720" y="1844824"/>
              <a:ext cx="3657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6451845-DA2E-4773-82C1-0E2A02284E9D}"/>
                </a:ext>
              </a:extLst>
            </p:cNvPr>
            <p:cNvCxnSpPr/>
            <p:nvPr/>
          </p:nvCxnSpPr>
          <p:spPr>
            <a:xfrm>
              <a:off x="2051720" y="2060848"/>
              <a:ext cx="3657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69D40A-A070-4E22-A8BB-77D99336A30A}"/>
                </a:ext>
              </a:extLst>
            </p:cNvPr>
            <p:cNvCxnSpPr/>
            <p:nvPr/>
          </p:nvCxnSpPr>
          <p:spPr>
            <a:xfrm>
              <a:off x="2123728" y="1988840"/>
              <a:ext cx="2743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470F1BD-AED6-4E2F-9D46-74FB8F01CC68}"/>
                </a:ext>
              </a:extLst>
            </p:cNvPr>
            <p:cNvCxnSpPr/>
            <p:nvPr/>
          </p:nvCxnSpPr>
          <p:spPr>
            <a:xfrm>
              <a:off x="2065432" y="2132856"/>
              <a:ext cx="2743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E2502BD-C90D-4D95-9F0B-796976E3D801}"/>
                </a:ext>
              </a:extLst>
            </p:cNvPr>
            <p:cNvCxnSpPr/>
            <p:nvPr/>
          </p:nvCxnSpPr>
          <p:spPr>
            <a:xfrm>
              <a:off x="2159732" y="2204864"/>
              <a:ext cx="2520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BF570C5-6476-4837-9DBD-0C1CCA9CBE32}"/>
              </a:ext>
            </a:extLst>
          </p:cNvPr>
          <p:cNvGrpSpPr/>
          <p:nvPr/>
        </p:nvGrpSpPr>
        <p:grpSpPr>
          <a:xfrm>
            <a:off x="4312101" y="5332400"/>
            <a:ext cx="327151" cy="403370"/>
            <a:chOff x="1979712" y="1697325"/>
            <a:chExt cx="504056" cy="648072"/>
          </a:xfrm>
        </p:grpSpPr>
        <p:sp>
          <p:nvSpPr>
            <p:cNvPr id="46" name="Rounded Rectangle 142">
              <a:extLst>
                <a:ext uri="{FF2B5EF4-FFF2-40B4-BE49-F238E27FC236}">
                  <a16:creationId xmlns:a16="http://schemas.microsoft.com/office/drawing/2014/main" id="{6CE390ED-86A0-4BB3-A82B-B1A452D4B68A}"/>
                </a:ext>
              </a:extLst>
            </p:cNvPr>
            <p:cNvSpPr/>
            <p:nvPr/>
          </p:nvSpPr>
          <p:spPr>
            <a:xfrm>
              <a:off x="1979712" y="1697325"/>
              <a:ext cx="504056" cy="64807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6BACB9F-C92B-4A0D-8242-5E7665D16BAD}"/>
                </a:ext>
              </a:extLst>
            </p:cNvPr>
            <p:cNvCxnSpPr/>
            <p:nvPr/>
          </p:nvCxnSpPr>
          <p:spPr>
            <a:xfrm>
              <a:off x="2087724" y="1916832"/>
              <a:ext cx="2520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3844F90-B5CC-4FB2-83D7-C82A817E7337}"/>
                </a:ext>
              </a:extLst>
            </p:cNvPr>
            <p:cNvCxnSpPr/>
            <p:nvPr/>
          </p:nvCxnSpPr>
          <p:spPr>
            <a:xfrm>
              <a:off x="2051720" y="1844824"/>
              <a:ext cx="3657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35A6EAD-E9C6-412C-9061-43A027050BF0}"/>
                </a:ext>
              </a:extLst>
            </p:cNvPr>
            <p:cNvCxnSpPr/>
            <p:nvPr/>
          </p:nvCxnSpPr>
          <p:spPr>
            <a:xfrm>
              <a:off x="2051720" y="2060848"/>
              <a:ext cx="3657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BA980D9-5B78-4B33-95BE-15E413CCA767}"/>
                </a:ext>
              </a:extLst>
            </p:cNvPr>
            <p:cNvCxnSpPr/>
            <p:nvPr/>
          </p:nvCxnSpPr>
          <p:spPr>
            <a:xfrm>
              <a:off x="2123728" y="1988840"/>
              <a:ext cx="2743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938769A-56D9-4FF2-AC18-C2C2D6957463}"/>
                </a:ext>
              </a:extLst>
            </p:cNvPr>
            <p:cNvCxnSpPr/>
            <p:nvPr/>
          </p:nvCxnSpPr>
          <p:spPr>
            <a:xfrm>
              <a:off x="2065432" y="2132856"/>
              <a:ext cx="2743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46BFA59-A032-48F6-9ED4-B5C84F3DBEB5}"/>
                </a:ext>
              </a:extLst>
            </p:cNvPr>
            <p:cNvCxnSpPr/>
            <p:nvPr/>
          </p:nvCxnSpPr>
          <p:spPr>
            <a:xfrm>
              <a:off x="2159732" y="2204864"/>
              <a:ext cx="2520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3007059-7355-4EF7-A312-8E2547398BA5}"/>
              </a:ext>
            </a:extLst>
          </p:cNvPr>
          <p:cNvGrpSpPr/>
          <p:nvPr/>
        </p:nvGrpSpPr>
        <p:grpSpPr>
          <a:xfrm>
            <a:off x="4734532" y="5336701"/>
            <a:ext cx="327151" cy="403370"/>
            <a:chOff x="1979712" y="1697325"/>
            <a:chExt cx="504056" cy="648072"/>
          </a:xfrm>
        </p:grpSpPr>
        <p:sp>
          <p:nvSpPr>
            <p:cNvPr id="54" name="Rounded Rectangle 150">
              <a:extLst>
                <a:ext uri="{FF2B5EF4-FFF2-40B4-BE49-F238E27FC236}">
                  <a16:creationId xmlns:a16="http://schemas.microsoft.com/office/drawing/2014/main" id="{77A83EFF-5CEB-47EF-BE0F-8E6EF3BF4650}"/>
                </a:ext>
              </a:extLst>
            </p:cNvPr>
            <p:cNvSpPr/>
            <p:nvPr/>
          </p:nvSpPr>
          <p:spPr>
            <a:xfrm>
              <a:off x="1979712" y="1697325"/>
              <a:ext cx="504056" cy="64807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22BEBB7-CD65-47D1-B13E-B9959D25900A}"/>
                </a:ext>
              </a:extLst>
            </p:cNvPr>
            <p:cNvCxnSpPr/>
            <p:nvPr/>
          </p:nvCxnSpPr>
          <p:spPr>
            <a:xfrm>
              <a:off x="2087724" y="1916832"/>
              <a:ext cx="2520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6069AA7-5EA1-4688-AF36-27BD2B73935A}"/>
                </a:ext>
              </a:extLst>
            </p:cNvPr>
            <p:cNvCxnSpPr/>
            <p:nvPr/>
          </p:nvCxnSpPr>
          <p:spPr>
            <a:xfrm>
              <a:off x="2051720" y="1844824"/>
              <a:ext cx="3657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F5655C1-F797-465A-8363-231D8BB0A8C5}"/>
                </a:ext>
              </a:extLst>
            </p:cNvPr>
            <p:cNvCxnSpPr/>
            <p:nvPr/>
          </p:nvCxnSpPr>
          <p:spPr>
            <a:xfrm>
              <a:off x="2051720" y="2060848"/>
              <a:ext cx="3657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014F1BA-7962-4E8B-A107-07E8AA5111FD}"/>
                </a:ext>
              </a:extLst>
            </p:cNvPr>
            <p:cNvCxnSpPr/>
            <p:nvPr/>
          </p:nvCxnSpPr>
          <p:spPr>
            <a:xfrm>
              <a:off x="2123728" y="1988840"/>
              <a:ext cx="2743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B0D3FB1-5F45-4BFF-8E34-69C6EA43415F}"/>
                </a:ext>
              </a:extLst>
            </p:cNvPr>
            <p:cNvCxnSpPr/>
            <p:nvPr/>
          </p:nvCxnSpPr>
          <p:spPr>
            <a:xfrm>
              <a:off x="2065432" y="2132856"/>
              <a:ext cx="2743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2C4EC0-7DC8-4F60-BBAB-925B2EE37AFD}"/>
                </a:ext>
              </a:extLst>
            </p:cNvPr>
            <p:cNvCxnSpPr/>
            <p:nvPr/>
          </p:nvCxnSpPr>
          <p:spPr>
            <a:xfrm>
              <a:off x="2159732" y="2204864"/>
              <a:ext cx="2520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08A9859-8DE4-469F-8AEA-708FBCBA1494}"/>
              </a:ext>
            </a:extLst>
          </p:cNvPr>
          <p:cNvGrpSpPr/>
          <p:nvPr/>
        </p:nvGrpSpPr>
        <p:grpSpPr>
          <a:xfrm>
            <a:off x="5148064" y="5329887"/>
            <a:ext cx="327151" cy="403370"/>
            <a:chOff x="1979712" y="1697325"/>
            <a:chExt cx="504056" cy="648072"/>
          </a:xfrm>
        </p:grpSpPr>
        <p:sp>
          <p:nvSpPr>
            <p:cNvPr id="62" name="Rounded Rectangle 158">
              <a:extLst>
                <a:ext uri="{FF2B5EF4-FFF2-40B4-BE49-F238E27FC236}">
                  <a16:creationId xmlns:a16="http://schemas.microsoft.com/office/drawing/2014/main" id="{83A4CE0F-B85A-409E-A4A6-43C041B0E008}"/>
                </a:ext>
              </a:extLst>
            </p:cNvPr>
            <p:cNvSpPr/>
            <p:nvPr/>
          </p:nvSpPr>
          <p:spPr>
            <a:xfrm>
              <a:off x="1979712" y="1697325"/>
              <a:ext cx="504056" cy="64807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202A145-E5DC-4B41-AAEE-230770639647}"/>
                </a:ext>
              </a:extLst>
            </p:cNvPr>
            <p:cNvCxnSpPr/>
            <p:nvPr/>
          </p:nvCxnSpPr>
          <p:spPr>
            <a:xfrm>
              <a:off x="2087724" y="1916832"/>
              <a:ext cx="2520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4FFF67A-AED9-462B-813F-09EF1F57DA76}"/>
                </a:ext>
              </a:extLst>
            </p:cNvPr>
            <p:cNvCxnSpPr/>
            <p:nvPr/>
          </p:nvCxnSpPr>
          <p:spPr>
            <a:xfrm>
              <a:off x="2051720" y="1844824"/>
              <a:ext cx="3657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FA40A8D-A64E-401A-9E43-18AE4E759325}"/>
                </a:ext>
              </a:extLst>
            </p:cNvPr>
            <p:cNvCxnSpPr/>
            <p:nvPr/>
          </p:nvCxnSpPr>
          <p:spPr>
            <a:xfrm>
              <a:off x="2051720" y="2060848"/>
              <a:ext cx="36576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9390797-5CEE-4FCF-88B8-DF78359FF51B}"/>
                </a:ext>
              </a:extLst>
            </p:cNvPr>
            <p:cNvCxnSpPr/>
            <p:nvPr/>
          </p:nvCxnSpPr>
          <p:spPr>
            <a:xfrm>
              <a:off x="2123728" y="1988840"/>
              <a:ext cx="2743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845CAD4-2714-4538-8271-B69540121800}"/>
                </a:ext>
              </a:extLst>
            </p:cNvPr>
            <p:cNvCxnSpPr/>
            <p:nvPr/>
          </p:nvCxnSpPr>
          <p:spPr>
            <a:xfrm>
              <a:off x="2065432" y="2132856"/>
              <a:ext cx="2743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FF16203-C836-4E87-842A-6BDDC9B23A93}"/>
                </a:ext>
              </a:extLst>
            </p:cNvPr>
            <p:cNvCxnSpPr/>
            <p:nvPr/>
          </p:nvCxnSpPr>
          <p:spPr>
            <a:xfrm>
              <a:off x="2159732" y="2204864"/>
              <a:ext cx="2520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B2EFC67-F2A3-4B73-88B2-B2CDBFAACDEE}"/>
              </a:ext>
            </a:extLst>
          </p:cNvPr>
          <p:cNvCxnSpPr/>
          <p:nvPr/>
        </p:nvCxnSpPr>
        <p:spPr>
          <a:xfrm flipV="1">
            <a:off x="5623186" y="5538386"/>
            <a:ext cx="1080120" cy="7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904A062-24C8-43C6-AC49-E55E3F1D2946}"/>
              </a:ext>
            </a:extLst>
          </p:cNvPr>
          <p:cNvSpPr txBox="1"/>
          <p:nvPr/>
        </p:nvSpPr>
        <p:spPr>
          <a:xfrm>
            <a:off x="3313199" y="5938536"/>
            <a:ext cx="139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Stream</a:t>
            </a:r>
            <a:r>
              <a:rPr lang="en-US" dirty="0"/>
              <a:t>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E80CF31-894D-4590-B07F-397774D9514C}"/>
              </a:ext>
            </a:extLst>
          </p:cNvPr>
          <p:cNvSpPr txBox="1"/>
          <p:nvPr/>
        </p:nvSpPr>
        <p:spPr>
          <a:xfrm>
            <a:off x="1105387" y="4799200"/>
            <a:ext cx="96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Sources</a:t>
            </a:r>
            <a:r>
              <a:rPr lang="en-US" dirty="0"/>
              <a:t> 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A3910532-0907-4FCA-B0E0-7894DA8B73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46" y="5116768"/>
            <a:ext cx="736215" cy="7362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8A549AD-C5E1-42FF-9B72-08F2322EC4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3" y="5080641"/>
            <a:ext cx="736215" cy="73621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A6957DD-5CEC-4254-90A2-8952324D55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109" y="5780623"/>
            <a:ext cx="736215" cy="736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FE60FDD-4312-468C-A271-39F5631B1FB0}"/>
                  </a:ext>
                </a:extLst>
              </p:cNvPr>
              <p:cNvSpPr txBox="1"/>
              <p:nvPr/>
            </p:nvSpPr>
            <p:spPr>
              <a:xfrm>
                <a:off x="2279321" y="5287311"/>
                <a:ext cx="4728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FE60FDD-4312-468C-A271-39F5631B1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321" y="5287311"/>
                <a:ext cx="472801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009322E-2316-4E1D-8E77-4314E3BE14B7}"/>
                  </a:ext>
                </a:extLst>
              </p:cNvPr>
              <p:cNvSpPr txBox="1"/>
              <p:nvPr/>
            </p:nvSpPr>
            <p:spPr>
              <a:xfrm>
                <a:off x="2592766" y="5309645"/>
                <a:ext cx="4893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009322E-2316-4E1D-8E77-4314E3BE1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766" y="5309645"/>
                <a:ext cx="48937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76">
            <a:extLst>
              <a:ext uri="{FF2B5EF4-FFF2-40B4-BE49-F238E27FC236}">
                <a16:creationId xmlns:a16="http://schemas.microsoft.com/office/drawing/2014/main" id="{3765FFCD-23BE-46D2-B4D5-C6050A11B6C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0507">
            <a:off x="834892" y="5785913"/>
            <a:ext cx="562318" cy="56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96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BD7B2AB0-A2C3-4434-B4F3-8F3722E95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883" y="880485"/>
            <a:ext cx="7100025" cy="246759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000" b="0" dirty="0"/>
              <a:t>CT Scan Images Data Collection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+mn-lt"/>
              </a:rPr>
              <a:t>3 Hospitals of Chengdu City (China)</a:t>
            </a:r>
          </a:p>
          <a:p>
            <a:pPr lvl="1">
              <a:lnSpc>
                <a:spcPct val="150000"/>
              </a:lnSpc>
            </a:pPr>
            <a:r>
              <a:rPr lang="en-US" sz="1800" b="0" dirty="0">
                <a:latin typeface="+mn-lt"/>
              </a:rPr>
              <a:t>89 Subjects</a:t>
            </a:r>
            <a:endParaRPr lang="en-US" sz="1800" dirty="0"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US" sz="1800" b="0" dirty="0">
                <a:latin typeface="+mn-lt"/>
              </a:rPr>
              <a:t>Each hospital has two CT Scan Imaging machines</a:t>
            </a:r>
          </a:p>
          <a:p>
            <a:pPr lvl="1"/>
            <a:endParaRPr lang="en-US" sz="1800" dirty="0">
              <a:latin typeface="+mn-lt"/>
            </a:endParaRPr>
          </a:p>
          <a:p>
            <a:endParaRPr lang="en-US" sz="2000" b="0" dirty="0"/>
          </a:p>
          <a:p>
            <a:pPr lvl="1"/>
            <a:endParaRPr lang="en-US" sz="1800" dirty="0">
              <a:latin typeface="+mn-lt"/>
            </a:endParaRPr>
          </a:p>
          <a:p>
            <a:pPr lvl="1"/>
            <a:endParaRPr lang="en-US" sz="1800" dirty="0">
              <a:latin typeface="+mn-lt"/>
            </a:endParaRPr>
          </a:p>
          <a:p>
            <a:pPr lvl="1"/>
            <a:endParaRPr lang="en-US" sz="2000" b="0" dirty="0"/>
          </a:p>
          <a:p>
            <a:endParaRPr lang="en-US" sz="2000" b="0" dirty="0"/>
          </a:p>
          <a:p>
            <a:endParaRPr lang="en-US" sz="2000" b="0" dirty="0"/>
          </a:p>
          <a:p>
            <a:endParaRPr lang="en-US" altLang="en-US" b="0" dirty="0">
              <a:solidFill>
                <a:srgbClr val="A14D07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C08D1-0FAD-479D-BADB-37DDD8603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7032"/>
            <a:ext cx="9144000" cy="2726388"/>
          </a:xfrm>
          <a:prstGeom prst="rect">
            <a:avLst/>
          </a:prstGeom>
        </p:spPr>
      </p:pic>
      <p:sp>
        <p:nvSpPr>
          <p:cNvPr id="211" name="Slide Number Placeholder 1">
            <a:extLst>
              <a:ext uri="{FF2B5EF4-FFF2-40B4-BE49-F238E27FC236}">
                <a16:creationId xmlns:a16="http://schemas.microsoft.com/office/drawing/2014/main" id="{1A564BEA-CF77-4CB9-AC81-FED181253A72}"/>
              </a:ext>
            </a:extLst>
          </p:cNvPr>
          <p:cNvSpPr txBox="1">
            <a:spLocks/>
          </p:cNvSpPr>
          <p:nvPr/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69107-FF35-42A6-8630-C988F7FE1BF5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pic>
        <p:nvPicPr>
          <p:cNvPr id="212" name="Picture 211">
            <a:extLst>
              <a:ext uri="{FF2B5EF4-FFF2-40B4-BE49-F238E27FC236}">
                <a16:creationId xmlns:a16="http://schemas.microsoft.com/office/drawing/2014/main" id="{CFE8895B-0F05-4B22-B329-E5F703784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787" y="1075848"/>
            <a:ext cx="3232242" cy="235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670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Comparison with SOTA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D067A6D-3FEF-46AE-A010-EB0FCB1E3524}"/>
              </a:ext>
            </a:extLst>
          </p:cNvPr>
          <p:cNvSpPr txBox="1">
            <a:spLocks/>
          </p:cNvSpPr>
          <p:nvPr/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69107-FF35-42A6-8630-C988F7FE1BF5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073BC-BF3E-4FCE-9469-C5D293E60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33125"/>
            <a:ext cx="6797377" cy="540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03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Comparison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D067A6D-3FEF-46AE-A010-EB0FCB1E3524}"/>
              </a:ext>
            </a:extLst>
          </p:cNvPr>
          <p:cNvSpPr txBox="1">
            <a:spLocks/>
          </p:cNvSpPr>
          <p:nvPr/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69107-FF35-42A6-8630-C988F7FE1BF5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48E21B-F494-4551-860F-871356464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" y="2364233"/>
            <a:ext cx="4257204" cy="29390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F5186A-32D9-4CD9-B0CE-28C3A7740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32" y="2564904"/>
            <a:ext cx="3964149" cy="273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599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Comparison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D067A6D-3FEF-46AE-A010-EB0FCB1E3524}"/>
              </a:ext>
            </a:extLst>
          </p:cNvPr>
          <p:cNvSpPr txBox="1">
            <a:spLocks/>
          </p:cNvSpPr>
          <p:nvPr/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69107-FF35-42A6-8630-C988F7FE1BF5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A8E5D-4C87-4B4C-A51B-297D24123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246"/>
            <a:ext cx="9144000" cy="521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271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Comparison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D067A6D-3FEF-46AE-A010-EB0FCB1E3524}"/>
              </a:ext>
            </a:extLst>
          </p:cNvPr>
          <p:cNvSpPr txBox="1">
            <a:spLocks/>
          </p:cNvSpPr>
          <p:nvPr/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69107-FF35-42A6-8630-C988F7FE1BF5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4559B3-1B15-4BE2-9177-60F3003FA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97" y="2348880"/>
            <a:ext cx="4060141" cy="3197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7F821E-5513-4B8B-B134-72C41A349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238" y="2204864"/>
            <a:ext cx="4319146" cy="345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025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 Cost Analysis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D067A6D-3FEF-46AE-A010-EB0FCB1E3524}"/>
              </a:ext>
            </a:extLst>
          </p:cNvPr>
          <p:cNvSpPr txBox="1">
            <a:spLocks/>
          </p:cNvSpPr>
          <p:nvPr/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69107-FF35-42A6-8630-C988F7FE1BF5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C63CA-8469-496F-AD27-9A3884568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068" y="1844824"/>
            <a:ext cx="9144000" cy="426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969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97" y="5619604"/>
            <a:ext cx="1112929" cy="1112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0" y="1406675"/>
            <a:ext cx="9144000" cy="3429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67544" y="1102396"/>
            <a:ext cx="7772400" cy="2620711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Thank</a:t>
            </a:r>
            <a:r>
              <a:rPr lang="zh-CN" alt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you!!!</a:t>
            </a:r>
            <a:endParaRPr lang="zh-CN" altLang="en-US" sz="4000" dirty="0">
              <a:solidFill>
                <a:schemeClr val="bg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452267" y="5646072"/>
            <a:ext cx="1192553" cy="1088417"/>
            <a:chOff x="4929190" y="1428736"/>
            <a:chExt cx="3287465" cy="3000396"/>
          </a:xfrm>
        </p:grpSpPr>
        <p:sp>
          <p:nvSpPr>
            <p:cNvPr id="9" name="椭圆 8"/>
            <p:cNvSpPr/>
            <p:nvPr/>
          </p:nvSpPr>
          <p:spPr>
            <a:xfrm>
              <a:off x="4929190" y="1428736"/>
              <a:ext cx="3000396" cy="300039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347990" y="1841598"/>
              <a:ext cx="2158906" cy="2158906"/>
            </a:xfrm>
            <a:prstGeom prst="ellipse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4"/>
            <p:cNvSpPr txBox="1"/>
            <p:nvPr/>
          </p:nvSpPr>
          <p:spPr>
            <a:xfrm>
              <a:off x="5390669" y="1978312"/>
              <a:ext cx="2825986" cy="161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Aparajita" pitchFamily="34" charset="0"/>
                  <a:ea typeface="MS UI Gothic" pitchFamily="34" charset="-128"/>
                  <a:cs typeface="Aparajita" pitchFamily="34" charset="0"/>
                </a:rPr>
                <a:t>DM</a:t>
              </a:r>
              <a:endParaRPr lang="zh-CN" altLang="en-US" sz="3200" b="1" dirty="0">
                <a:solidFill>
                  <a:schemeClr val="bg1"/>
                </a:solidFill>
                <a:latin typeface="Aparajita" pitchFamily="34" charset="0"/>
                <a:ea typeface="MS UI Gothic" pitchFamily="34" charset="-128"/>
                <a:cs typeface="Aparajita" pitchFamily="34" charset="0"/>
              </a:endParaRPr>
            </a:p>
          </p:txBody>
        </p:sp>
        <p:sp>
          <p:nvSpPr>
            <p:cNvPr id="12" name="TextBox 15"/>
            <p:cNvSpPr txBox="1"/>
            <p:nvPr/>
          </p:nvSpPr>
          <p:spPr>
            <a:xfrm>
              <a:off x="5307459" y="3100424"/>
              <a:ext cx="2586369" cy="626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b="1" dirty="0">
                  <a:solidFill>
                    <a:schemeClr val="bg1"/>
                  </a:solidFill>
                </a:rPr>
                <a:t>LESS IS MORE</a:t>
              </a:r>
              <a:endParaRPr lang="zh-CN" altLang="en-US" sz="9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直接连接符 12"/>
            <p:cNvCxnSpPr>
              <a:stCxn id="10" idx="6"/>
              <a:endCxn id="9" idx="6"/>
            </p:cNvCxnSpPr>
            <p:nvPr/>
          </p:nvCxnSpPr>
          <p:spPr>
            <a:xfrm>
              <a:off x="7506896" y="2921051"/>
              <a:ext cx="42269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5400000" flipH="1" flipV="1">
              <a:off x="6295367" y="1634194"/>
              <a:ext cx="412862" cy="1945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9" idx="2"/>
              <a:endCxn id="10" idx="2"/>
            </p:cNvCxnSpPr>
            <p:nvPr/>
          </p:nvCxnSpPr>
          <p:spPr>
            <a:xfrm rot="10800000" flipH="1">
              <a:off x="4929190" y="2921052"/>
              <a:ext cx="418800" cy="7883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2"/>
          <p:cNvSpPr txBox="1">
            <a:spLocks/>
          </p:cNvSpPr>
          <p:nvPr/>
        </p:nvSpPr>
        <p:spPr>
          <a:xfrm>
            <a:off x="5220072" y="4187807"/>
            <a:ext cx="3750304" cy="47675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A0A45E-6321-42D4-B81E-66A7DCEFB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CFBB-F71B-42AB-997E-5C3584E065E0}" type="slidenum">
              <a:rPr lang="zh-CN" altLang="en-US" smtClean="0"/>
              <a:t>56</a:t>
            </a:fld>
            <a:endParaRPr lang="zh-CN" altLang="en-US"/>
          </a:p>
        </p:txBody>
      </p:sp>
      <p:pic>
        <p:nvPicPr>
          <p:cNvPr id="17" name="Picture 3" descr="C:\Users\J Kumar\Desktop\1dff7f5225d9fb2a7601b3eaee8f2e2f-cute-praying-monk-by-vexels.png">
            <a:extLst>
              <a:ext uri="{FF2B5EF4-FFF2-40B4-BE49-F238E27FC236}">
                <a16:creationId xmlns:a16="http://schemas.microsoft.com/office/drawing/2014/main" id="{CE85544E-B87E-4DEF-8BD9-B872CA03F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824" y="2582025"/>
            <a:ext cx="1950176" cy="195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763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68BEE3-4EC6-4ECB-9491-3E1762413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96" y="968094"/>
            <a:ext cx="8286808" cy="804884"/>
          </a:xfrm>
        </p:spPr>
        <p:txBody>
          <a:bodyPr/>
          <a:lstStyle/>
          <a:p>
            <a:pPr lvl="1"/>
            <a:r>
              <a:rPr lang="en-US" dirty="0"/>
              <a:t>Stream has Evolving properties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DC50E5-2922-4860-B049-F48CCFB59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7D0FE0-2FC6-4982-8233-AC084DB286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3528" y="34774"/>
            <a:ext cx="8286808" cy="713514"/>
          </a:xfrm>
        </p:spPr>
        <p:txBody>
          <a:bodyPr/>
          <a:lstStyle/>
          <a:p>
            <a:r>
              <a:rPr lang="en-US" altLang="en-US" dirty="0"/>
              <a:t>Stream Properties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18D9B0-21F6-4EEB-B803-714F291B5919}"/>
              </a:ext>
            </a:extLst>
          </p:cNvPr>
          <p:cNvGrpSpPr/>
          <p:nvPr/>
        </p:nvGrpSpPr>
        <p:grpSpPr>
          <a:xfrm>
            <a:off x="273712" y="2342515"/>
            <a:ext cx="2972079" cy="2276870"/>
            <a:chOff x="231769" y="116632"/>
            <a:chExt cx="6509599" cy="537321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EB2B2C4-7864-4BB0-A10E-C19769BBCA98}"/>
                </a:ext>
              </a:extLst>
            </p:cNvPr>
            <p:cNvGrpSpPr/>
            <p:nvPr/>
          </p:nvGrpSpPr>
          <p:grpSpPr>
            <a:xfrm>
              <a:off x="231769" y="1298557"/>
              <a:ext cx="2232249" cy="2448272"/>
              <a:chOff x="611560" y="1340768"/>
              <a:chExt cx="2232249" cy="2448272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6DCDD88-E913-4E09-8D33-F21083143F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560" y="3789038"/>
                <a:ext cx="2232249" cy="2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DB1F6A5-E130-4634-B863-EEF1EAD774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560" y="1340768"/>
                <a:ext cx="1239" cy="2448272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8C0425B-8AA1-4B50-90DD-38036EA27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5340" y="2607116"/>
                <a:ext cx="1149098" cy="710146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DE533CE-AE53-4D84-A3CA-5558194A44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5340" y="1509614"/>
                <a:ext cx="0" cy="1097501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03F0855-D9B2-4D31-8925-F440E9D3CE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075" y="2607116"/>
                <a:ext cx="946265" cy="1181922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8D6B3F2-5312-486A-89C6-CFB9A717F1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6693" y="1876633"/>
              <a:ext cx="1346642" cy="720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69CBFBC-EE6D-43D5-B61C-6D60DAB2F006}"/>
                </a:ext>
              </a:extLst>
            </p:cNvPr>
            <p:cNvCxnSpPr>
              <a:cxnSpLocks/>
            </p:cNvCxnSpPr>
            <p:nvPr/>
          </p:nvCxnSpPr>
          <p:spPr>
            <a:xfrm>
              <a:off x="2762311" y="2976329"/>
              <a:ext cx="1392528" cy="77344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1D887D5-7AFF-48C0-ABEC-6A94DBC63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6937" y="1751130"/>
              <a:ext cx="371094" cy="37109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4D2853-E9D8-48B5-AFA3-F08ED02D5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20783" y="2298750"/>
              <a:ext cx="400906" cy="56005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5C28F73-5F6E-47EE-8277-7BA138315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157" y="2114780"/>
              <a:ext cx="346105" cy="5600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6C625FF-AF9C-40C3-AF5E-95AD7B0EE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56571" flipH="1">
              <a:off x="1492184" y="1914263"/>
              <a:ext cx="721122" cy="57656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2EDAC05-6A03-40FB-8E8A-0219EE46C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54980" y="1396725"/>
              <a:ext cx="590370" cy="58410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23A41C-90D2-48AB-AB7A-FA9D4DD00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65571" y="1458018"/>
              <a:ext cx="608146" cy="4786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CACCC27-4CC3-499A-8982-17E1CDD04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353" y="3308764"/>
              <a:ext cx="443296" cy="47667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1DDE79B-1F4E-43B3-AD64-BF80838AB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676" y="3075911"/>
              <a:ext cx="475944" cy="34223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1919591-C31F-4E04-8FF9-283456319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862" y="3220481"/>
              <a:ext cx="732040" cy="564957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FBFF90-0999-45C3-B1C8-79F356EA7B60}"/>
                </a:ext>
              </a:extLst>
            </p:cNvPr>
            <p:cNvGrpSpPr/>
            <p:nvPr/>
          </p:nvGrpSpPr>
          <p:grpSpPr>
            <a:xfrm>
              <a:off x="4427788" y="116632"/>
              <a:ext cx="2232249" cy="2448272"/>
              <a:chOff x="611560" y="1340768"/>
              <a:chExt cx="2232249" cy="2448272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6CB17417-0908-4CD5-BBEC-2ECA4B0DCE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560" y="3789038"/>
                <a:ext cx="2232249" cy="2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75CA555B-EE16-48EE-A352-84311CD34C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560" y="1340768"/>
                <a:ext cx="1239" cy="2448272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F774CFD-7039-44EF-9F1C-916D4EF093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5340" y="2607116"/>
                <a:ext cx="848106" cy="107343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50FA576-E836-485B-90AD-8E3D895363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5340" y="1509614"/>
                <a:ext cx="0" cy="1097501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110BF68-6C8D-473B-AB36-DB8CCDE6F1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075" y="2607116"/>
                <a:ext cx="946265" cy="1181922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8FEC8A-67C9-494C-A71D-413F4912F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62955" y="569203"/>
              <a:ext cx="371094" cy="37109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D3D6F6E-C27E-43A3-BFFB-E75FE5EB1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16802" y="1116825"/>
              <a:ext cx="400906" cy="56005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462F414-69F5-4B36-92BD-6CAE5CBA3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39177" y="932855"/>
              <a:ext cx="346105" cy="56005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830859D-DF72-4F31-81AA-C1A712D69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56571" flipH="1">
              <a:off x="5688202" y="732338"/>
              <a:ext cx="721122" cy="57656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50077C5-FEFC-436D-873B-99ECFA2E3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50998" y="214800"/>
              <a:ext cx="590370" cy="58410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29E6704-9713-463F-9A9D-AB6815F9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61589" y="276093"/>
              <a:ext cx="608146" cy="4786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9BFC707-AC29-4407-8649-2A6494E9F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6370" y="2126840"/>
              <a:ext cx="443296" cy="47667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51DB110-11CD-44AE-9477-7B3072B7A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695" y="1893986"/>
              <a:ext cx="475944" cy="342231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39A8048-DBEF-4C16-BCFE-718213195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4880" y="2038556"/>
              <a:ext cx="732040" cy="564957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88EE89-9554-41FB-BFBD-3FBB510EDF9A}"/>
                </a:ext>
              </a:extLst>
            </p:cNvPr>
            <p:cNvCxnSpPr>
              <a:cxnSpLocks/>
            </p:cNvCxnSpPr>
            <p:nvPr/>
          </p:nvCxnSpPr>
          <p:spPr>
            <a:xfrm>
              <a:off x="5386180" y="1382122"/>
              <a:ext cx="1310857" cy="14607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93EDC96-DD1E-4361-B0AA-B3EE8EF8E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601" y="1426232"/>
              <a:ext cx="563408" cy="56340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9C10106-ED5C-41D5-9762-67954B7AB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26632">
              <a:off x="6103072" y="1852635"/>
              <a:ext cx="602239" cy="258963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B5FCB5A-4D9D-404B-9D81-5DE61CAADCF3}"/>
                </a:ext>
              </a:extLst>
            </p:cNvPr>
            <p:cNvGrpSpPr/>
            <p:nvPr/>
          </p:nvGrpSpPr>
          <p:grpSpPr>
            <a:xfrm>
              <a:off x="4471029" y="3041574"/>
              <a:ext cx="2232249" cy="2448272"/>
              <a:chOff x="611560" y="1340768"/>
              <a:chExt cx="2232249" cy="2448272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39DFF8CA-5B94-49BF-8730-6415DBA68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560" y="3789038"/>
                <a:ext cx="2232249" cy="2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F1F6D16-B4C7-427F-B452-70559FA6AB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560" y="1340768"/>
                <a:ext cx="1239" cy="2448272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FF4A8B5-EEEA-44D8-8A6B-A962553367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5340" y="1793340"/>
                <a:ext cx="682266" cy="813776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DB36E52-1062-401E-A7D2-88E2680DAB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075" y="2607116"/>
                <a:ext cx="946265" cy="1181922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7E72347-97FD-4110-8C23-449ECDC14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06196" y="3494146"/>
              <a:ext cx="371094" cy="37109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A671C18-0FC9-4361-8A6B-EA3AD4BAC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60042" y="4041766"/>
              <a:ext cx="400906" cy="5600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EE0AD48-715F-419D-98F0-23106F300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82417" y="3857796"/>
              <a:ext cx="346105" cy="56005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10ABC57-E5C9-43F8-B394-6141BB612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3231" y="5006432"/>
              <a:ext cx="443296" cy="476672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D45E621-1AD6-4A65-9EFB-F8D949A2D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0935" y="4818928"/>
              <a:ext cx="475944" cy="342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FE1292B-AD0C-46F7-B6E6-9E8DAAF90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6865" y="4627892"/>
              <a:ext cx="732040" cy="564957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9291A9E1-4A4E-4F10-BE8F-D2B280BF2065}"/>
              </a:ext>
            </a:extLst>
          </p:cNvPr>
          <p:cNvSpPr txBox="1"/>
          <p:nvPr/>
        </p:nvSpPr>
        <p:spPr>
          <a:xfrm>
            <a:off x="1933252" y="2018187"/>
            <a:ext cx="173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Class Emergence</a:t>
            </a:r>
            <a:endParaRPr lang="en-US" dirty="0"/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68B9BFB8-4AF5-49D2-806F-5638E60F6324}"/>
              </a:ext>
            </a:extLst>
          </p:cNvPr>
          <p:cNvGrpSpPr/>
          <p:nvPr/>
        </p:nvGrpSpPr>
        <p:grpSpPr>
          <a:xfrm>
            <a:off x="5389703" y="1214454"/>
            <a:ext cx="2930188" cy="2250061"/>
            <a:chOff x="2271167" y="918573"/>
            <a:chExt cx="6485513" cy="5359239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88D9FD57-641A-4BD1-B55E-31E8276035AB}"/>
                </a:ext>
              </a:extLst>
            </p:cNvPr>
            <p:cNvGrpSpPr/>
            <p:nvPr/>
          </p:nvGrpSpPr>
          <p:grpSpPr>
            <a:xfrm>
              <a:off x="2271167" y="1989624"/>
              <a:ext cx="2232249" cy="2448272"/>
              <a:chOff x="611560" y="1340768"/>
              <a:chExt cx="2232249" cy="2448272"/>
            </a:xfrm>
          </p:grpSpPr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08E56943-B440-4AFD-9D6F-236E3888D7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560" y="3789038"/>
                <a:ext cx="2232249" cy="2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7858D80E-8A66-4E6C-B842-F3D353C7DD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560" y="1340768"/>
                <a:ext cx="1239" cy="2448272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3B37C406-05E4-4476-9313-5DB19CFF6029}"/>
                  </a:ext>
                </a:extLst>
              </p:cNvPr>
              <p:cNvCxnSpPr/>
              <p:nvPr/>
            </p:nvCxnSpPr>
            <p:spPr>
              <a:xfrm>
                <a:off x="1575340" y="2607116"/>
                <a:ext cx="1044095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F7908142-C1A1-4FF3-8B65-3A3AFE46FF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75340" y="1509614"/>
                <a:ext cx="0" cy="1097501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32D13B9D-591D-42D7-8E84-AF68A24F6D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9075" y="2607116"/>
                <a:ext cx="946265" cy="1181922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3298995-D4F9-499F-ABD1-D99AEA7CCAB5}"/>
                  </a:ext>
                </a:extLst>
              </p:cNvPr>
              <p:cNvSpPr/>
              <p:nvPr/>
            </p:nvSpPr>
            <p:spPr>
              <a:xfrm>
                <a:off x="1334395" y="1847307"/>
                <a:ext cx="198689" cy="16884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2766C64A-6582-40E4-9900-66FC7EF175A6}"/>
                  </a:ext>
                </a:extLst>
              </p:cNvPr>
              <p:cNvSpPr/>
              <p:nvPr/>
            </p:nvSpPr>
            <p:spPr>
              <a:xfrm>
                <a:off x="1298434" y="2376565"/>
                <a:ext cx="198689" cy="16884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D7A7CCAF-FC4E-4E59-837D-42E65C65EBB4}"/>
                  </a:ext>
                </a:extLst>
              </p:cNvPr>
              <p:cNvSpPr/>
              <p:nvPr/>
            </p:nvSpPr>
            <p:spPr>
              <a:xfrm>
                <a:off x="826534" y="2070005"/>
                <a:ext cx="198689" cy="16884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A0B00579-05E4-4121-B6BC-5C7666876C26}"/>
                  </a:ext>
                </a:extLst>
              </p:cNvPr>
              <p:cNvSpPr/>
              <p:nvPr/>
            </p:nvSpPr>
            <p:spPr>
              <a:xfrm>
                <a:off x="998955" y="1639478"/>
                <a:ext cx="198689" cy="16884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F5868007-AC79-49AC-8927-D73813BFD586}"/>
                  </a:ext>
                </a:extLst>
              </p:cNvPr>
              <p:cNvSpPr/>
              <p:nvPr/>
            </p:nvSpPr>
            <p:spPr>
              <a:xfrm>
                <a:off x="727188" y="2745390"/>
                <a:ext cx="198689" cy="16884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F5199CA6-E3F0-4855-9D0D-E42CB99C8FAC}"/>
                  </a:ext>
                </a:extLst>
              </p:cNvPr>
              <p:cNvSpPr/>
              <p:nvPr/>
            </p:nvSpPr>
            <p:spPr>
              <a:xfrm>
                <a:off x="1102015" y="2672046"/>
                <a:ext cx="198689" cy="16884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12115EE5-5E45-471F-8D3E-3CF672CF36A7}"/>
                  </a:ext>
                </a:extLst>
              </p:cNvPr>
              <p:cNvSpPr/>
              <p:nvPr/>
            </p:nvSpPr>
            <p:spPr>
              <a:xfrm>
                <a:off x="1099491" y="2207719"/>
                <a:ext cx="198689" cy="16884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2D8F153A-90A4-49BF-8D1A-6974F87C5405}"/>
                  </a:ext>
                </a:extLst>
              </p:cNvPr>
              <p:cNvSpPr/>
              <p:nvPr/>
            </p:nvSpPr>
            <p:spPr>
              <a:xfrm>
                <a:off x="2046010" y="3079190"/>
                <a:ext cx="198689" cy="16884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EAD23771-F520-48EC-8DF1-7BE099EE2B8C}"/>
                  </a:ext>
                </a:extLst>
              </p:cNvPr>
              <p:cNvSpPr/>
              <p:nvPr/>
            </p:nvSpPr>
            <p:spPr>
              <a:xfrm>
                <a:off x="1603401" y="2787706"/>
                <a:ext cx="198689" cy="16884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46CDAC15-0143-452A-A64C-082CB0718071}"/>
                  </a:ext>
                </a:extLst>
              </p:cNvPr>
              <p:cNvSpPr/>
              <p:nvPr/>
            </p:nvSpPr>
            <p:spPr>
              <a:xfrm>
                <a:off x="1474764" y="3448015"/>
                <a:ext cx="198689" cy="16884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FA25C2A0-524F-46BC-9F56-6C321D275F07}"/>
                  </a:ext>
                </a:extLst>
              </p:cNvPr>
              <p:cNvSpPr/>
              <p:nvPr/>
            </p:nvSpPr>
            <p:spPr>
              <a:xfrm>
                <a:off x="1849591" y="3374671"/>
                <a:ext cx="198689" cy="16884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E08A1DB0-FF4B-4386-A04B-AF3800562506}"/>
                  </a:ext>
                </a:extLst>
              </p:cNvPr>
              <p:cNvSpPr/>
              <p:nvPr/>
            </p:nvSpPr>
            <p:spPr>
              <a:xfrm>
                <a:off x="1773382" y="2966382"/>
                <a:ext cx="198689" cy="16884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3E4C5A03-CF30-40EC-BD9F-F39D0592A2FD}"/>
                  </a:ext>
                </a:extLst>
              </p:cNvPr>
              <p:cNvSpPr/>
              <p:nvPr/>
            </p:nvSpPr>
            <p:spPr>
              <a:xfrm>
                <a:off x="2115344" y="2751992"/>
                <a:ext cx="198689" cy="16884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41A6DD1E-C5DE-4587-BBDF-5B60A86D975E}"/>
                  </a:ext>
                </a:extLst>
              </p:cNvPr>
              <p:cNvSpPr/>
              <p:nvPr/>
            </p:nvSpPr>
            <p:spPr>
              <a:xfrm>
                <a:off x="1375419" y="3156408"/>
                <a:ext cx="198689" cy="16884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2866F3AA-E860-4E51-A24B-AEA0E6E97354}"/>
                  </a:ext>
                </a:extLst>
              </p:cNvPr>
              <p:cNvSpPr/>
              <p:nvPr/>
            </p:nvSpPr>
            <p:spPr>
              <a:xfrm>
                <a:off x="2285326" y="2930668"/>
                <a:ext cx="198689" cy="16884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188BC004-5099-425C-8D38-7DDDC8B65219}"/>
                  </a:ext>
                </a:extLst>
              </p:cNvPr>
              <p:cNvSpPr/>
              <p:nvPr/>
            </p:nvSpPr>
            <p:spPr>
              <a:xfrm>
                <a:off x="2285325" y="3340580"/>
                <a:ext cx="198689" cy="16884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E337E232-1049-40F9-A93B-12B488BA94EA}"/>
                  </a:ext>
                </a:extLst>
              </p:cNvPr>
              <p:cNvSpPr/>
              <p:nvPr/>
            </p:nvSpPr>
            <p:spPr>
              <a:xfrm>
                <a:off x="1138374" y="3470838"/>
                <a:ext cx="198689" cy="16884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4E49A922-FC0D-467D-AAD4-0CA767CA6B2C}"/>
                  </a:ext>
                </a:extLst>
              </p:cNvPr>
              <p:cNvSpPr/>
              <p:nvPr/>
            </p:nvSpPr>
            <p:spPr>
              <a:xfrm>
                <a:off x="871028" y="2411424"/>
                <a:ext cx="198689" cy="16884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E7A05F30-7853-4B21-80BC-093B1C205917}"/>
                  </a:ext>
                </a:extLst>
              </p:cNvPr>
              <p:cNvSpPr/>
              <p:nvPr/>
            </p:nvSpPr>
            <p:spPr>
              <a:xfrm>
                <a:off x="2042685" y="1954178"/>
                <a:ext cx="198689" cy="16884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71D820FF-9269-4440-822B-8A331BEA03A9}"/>
                  </a:ext>
                </a:extLst>
              </p:cNvPr>
              <p:cNvSpPr/>
              <p:nvPr/>
            </p:nvSpPr>
            <p:spPr>
              <a:xfrm>
                <a:off x="1770057" y="1841370"/>
                <a:ext cx="198689" cy="16884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D25795CA-D7B6-4D27-A339-3E3C4F55C461}"/>
                  </a:ext>
                </a:extLst>
              </p:cNvPr>
              <p:cNvSpPr/>
              <p:nvPr/>
            </p:nvSpPr>
            <p:spPr>
              <a:xfrm>
                <a:off x="2282001" y="1805656"/>
                <a:ext cx="198689" cy="16884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BCAC41A4-E6EC-4572-BD14-F279B3B320CA}"/>
                  </a:ext>
                </a:extLst>
              </p:cNvPr>
              <p:cNvSpPr/>
              <p:nvPr/>
            </p:nvSpPr>
            <p:spPr>
              <a:xfrm>
                <a:off x="1827606" y="2299659"/>
                <a:ext cx="198689" cy="16884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B4BD508-BB30-4F42-9ECC-847ADEA3D504}"/>
                  </a:ext>
                </a:extLst>
              </p:cNvPr>
              <p:cNvSpPr/>
              <p:nvPr/>
            </p:nvSpPr>
            <p:spPr>
              <a:xfrm>
                <a:off x="2212666" y="2132854"/>
                <a:ext cx="198689" cy="16884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3DDB8373-D83D-41B3-B6D5-3C85D0597525}"/>
                  </a:ext>
                </a:extLst>
              </p:cNvPr>
              <p:cNvSpPr/>
              <p:nvPr/>
            </p:nvSpPr>
            <p:spPr>
              <a:xfrm>
                <a:off x="1954210" y="1558363"/>
                <a:ext cx="198689" cy="16884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8B376868-7198-4081-8A47-77898008E88F}"/>
                  </a:ext>
                </a:extLst>
              </p:cNvPr>
              <p:cNvSpPr/>
              <p:nvPr/>
            </p:nvSpPr>
            <p:spPr>
              <a:xfrm>
                <a:off x="2451982" y="1984332"/>
                <a:ext cx="198689" cy="16884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A463B997-4668-4534-AF5B-B5052C3E2CE2}"/>
                  </a:ext>
                </a:extLst>
              </p:cNvPr>
              <p:cNvSpPr/>
              <p:nvPr/>
            </p:nvSpPr>
            <p:spPr>
              <a:xfrm>
                <a:off x="2451188" y="2310528"/>
                <a:ext cx="198689" cy="16884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CDBD43BF-7987-4051-BA49-63B5CAD5A05A}"/>
                </a:ext>
              </a:extLst>
            </p:cNvPr>
            <p:cNvGrpSpPr/>
            <p:nvPr/>
          </p:nvGrpSpPr>
          <p:grpSpPr>
            <a:xfrm>
              <a:off x="6454575" y="918573"/>
              <a:ext cx="2276709" cy="2448272"/>
              <a:chOff x="4266287" y="1066473"/>
              <a:chExt cx="2276709" cy="2448272"/>
            </a:xfrm>
          </p:grpSpPr>
          <p:cxnSp>
            <p:nvCxnSpPr>
              <p:cNvPr id="193" name="Straight Arrow Connector 192">
                <a:extLst>
                  <a:ext uri="{FF2B5EF4-FFF2-40B4-BE49-F238E27FC236}">
                    <a16:creationId xmlns:a16="http://schemas.microsoft.com/office/drawing/2014/main" id="{6694D6FA-F323-4AF0-A9B3-6666738B85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6287" y="3514745"/>
                <a:ext cx="2276709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>
                <a:extLst>
                  <a:ext uri="{FF2B5EF4-FFF2-40B4-BE49-F238E27FC236}">
                    <a16:creationId xmlns:a16="http://schemas.microsoft.com/office/drawing/2014/main" id="{F9EE3D47-27FB-4DC1-B18F-FF564B7BDE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66287" y="1066473"/>
                <a:ext cx="1239" cy="2448272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03ACC3B0-9B06-48CE-8216-03B0AB9ECD0A}"/>
                  </a:ext>
                </a:extLst>
              </p:cNvPr>
              <p:cNvCxnSpPr/>
              <p:nvPr/>
            </p:nvCxnSpPr>
            <p:spPr>
              <a:xfrm>
                <a:off x="5230067" y="2332821"/>
                <a:ext cx="1044095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E70C80A-27D2-4B82-B2DB-7145F3B719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30067" y="1235319"/>
                <a:ext cx="0" cy="1097501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3600711C-CE75-4ED9-8A51-ED13FFB982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83801" y="2332821"/>
                <a:ext cx="946265" cy="1181922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16FFE9EF-0980-4957-AEA7-AD3E94099014}"/>
                  </a:ext>
                </a:extLst>
              </p:cNvPr>
              <p:cNvSpPr/>
              <p:nvPr/>
            </p:nvSpPr>
            <p:spPr>
              <a:xfrm>
                <a:off x="4940259" y="1724427"/>
                <a:ext cx="198689" cy="16884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A548EF52-D0AC-4E0B-9C18-469070460FD3}"/>
                  </a:ext>
                </a:extLst>
              </p:cNvPr>
              <p:cNvSpPr/>
              <p:nvPr/>
            </p:nvSpPr>
            <p:spPr>
              <a:xfrm>
                <a:off x="4953161" y="2102270"/>
                <a:ext cx="198689" cy="16884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6FED9CC8-ADF2-4B0B-A248-29ADD3093EC8}"/>
                  </a:ext>
                </a:extLst>
              </p:cNvPr>
              <p:cNvSpPr/>
              <p:nvPr/>
            </p:nvSpPr>
            <p:spPr>
              <a:xfrm>
                <a:off x="4324484" y="2420961"/>
                <a:ext cx="198689" cy="16884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D194996C-07D0-478F-AB68-C87BBF1A4608}"/>
                  </a:ext>
                </a:extLst>
              </p:cNvPr>
              <p:cNvSpPr/>
              <p:nvPr/>
            </p:nvSpPr>
            <p:spPr>
              <a:xfrm>
                <a:off x="4708185" y="2355934"/>
                <a:ext cx="198689" cy="16884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C04CDF14-9126-405E-8F9F-496D6B6915F3}"/>
                  </a:ext>
                </a:extLst>
              </p:cNvPr>
              <p:cNvSpPr/>
              <p:nvPr/>
            </p:nvSpPr>
            <p:spPr>
              <a:xfrm>
                <a:off x="4351037" y="2916713"/>
                <a:ext cx="198689" cy="16884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D8236B1A-D675-4DC9-B2F9-BF7595437E80}"/>
                  </a:ext>
                </a:extLst>
              </p:cNvPr>
              <p:cNvSpPr/>
              <p:nvPr/>
            </p:nvSpPr>
            <p:spPr>
              <a:xfrm>
                <a:off x="4584387" y="2631529"/>
                <a:ext cx="198689" cy="16884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3FD9B256-DAB1-4523-A4A4-731137661FFA}"/>
                  </a:ext>
                </a:extLst>
              </p:cNvPr>
              <p:cNvSpPr/>
              <p:nvPr/>
            </p:nvSpPr>
            <p:spPr>
              <a:xfrm>
                <a:off x="4754218" y="1933424"/>
                <a:ext cx="198689" cy="16884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F82DA351-6AB2-4D6F-A9BF-34A60D65ABAC}"/>
                  </a:ext>
                </a:extLst>
              </p:cNvPr>
              <p:cNvSpPr/>
              <p:nvPr/>
            </p:nvSpPr>
            <p:spPr>
              <a:xfrm>
                <a:off x="5608936" y="3001136"/>
                <a:ext cx="198689" cy="16884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100FE9F-E930-479D-A8E3-8A68665E2BB6}"/>
                  </a:ext>
                </a:extLst>
              </p:cNvPr>
              <p:cNvSpPr/>
              <p:nvPr/>
            </p:nvSpPr>
            <p:spPr>
              <a:xfrm>
                <a:off x="5258128" y="2513411"/>
                <a:ext cx="198689" cy="16884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D3AC14DD-6D04-4115-91E0-AE379DBBAF91}"/>
                  </a:ext>
                </a:extLst>
              </p:cNvPr>
              <p:cNvSpPr/>
              <p:nvPr/>
            </p:nvSpPr>
            <p:spPr>
              <a:xfrm>
                <a:off x="6200291" y="2500019"/>
                <a:ext cx="198689" cy="16884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047B2267-0A2C-4CB3-8C76-B20793C791CE}"/>
                  </a:ext>
                </a:extLst>
              </p:cNvPr>
              <p:cNvSpPr/>
              <p:nvPr/>
            </p:nvSpPr>
            <p:spPr>
              <a:xfrm>
                <a:off x="6191929" y="3230443"/>
                <a:ext cx="198689" cy="16884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CA39DD17-DDCD-4443-9C16-9409F5A8863E}"/>
                  </a:ext>
                </a:extLst>
              </p:cNvPr>
              <p:cNvSpPr/>
              <p:nvPr/>
            </p:nvSpPr>
            <p:spPr>
              <a:xfrm>
                <a:off x="5568919" y="2728636"/>
                <a:ext cx="198689" cy="16884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C5AA0A38-365C-433F-B745-A05CDA1E253C}"/>
                  </a:ext>
                </a:extLst>
              </p:cNvPr>
              <p:cNvSpPr/>
              <p:nvPr/>
            </p:nvSpPr>
            <p:spPr>
              <a:xfrm>
                <a:off x="5770071" y="2477697"/>
                <a:ext cx="198689" cy="16884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A678B716-D393-4F0A-83B9-631E1907DB8C}"/>
                  </a:ext>
                </a:extLst>
              </p:cNvPr>
              <p:cNvSpPr/>
              <p:nvPr/>
            </p:nvSpPr>
            <p:spPr>
              <a:xfrm>
                <a:off x="5001481" y="2747867"/>
                <a:ext cx="198689" cy="16884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435A1D50-3F85-4745-A883-D78B894E10DB}"/>
                  </a:ext>
                </a:extLst>
              </p:cNvPr>
              <p:cNvSpPr/>
              <p:nvPr/>
            </p:nvSpPr>
            <p:spPr>
              <a:xfrm>
                <a:off x="6046179" y="2804792"/>
                <a:ext cx="198689" cy="16884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83E33A1B-97A3-4E20-B42C-1F8CA8290DA9}"/>
                  </a:ext>
                </a:extLst>
              </p:cNvPr>
              <p:cNvSpPr/>
              <p:nvPr/>
            </p:nvSpPr>
            <p:spPr>
              <a:xfrm>
                <a:off x="5940051" y="3066285"/>
                <a:ext cx="198689" cy="16884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9E6715D8-A223-41C1-9CEB-6DEADBA8AD51}"/>
                  </a:ext>
                </a:extLst>
              </p:cNvPr>
              <p:cNvSpPr/>
              <p:nvPr/>
            </p:nvSpPr>
            <p:spPr>
              <a:xfrm>
                <a:off x="5283643" y="2955668"/>
                <a:ext cx="198689" cy="16884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D8E6C599-922A-4ACB-BDCC-1DAC6DCAEE7C}"/>
                  </a:ext>
                </a:extLst>
              </p:cNvPr>
              <p:cNvSpPr/>
              <p:nvPr/>
            </p:nvSpPr>
            <p:spPr>
              <a:xfrm>
                <a:off x="4446926" y="2137129"/>
                <a:ext cx="198689" cy="16884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7C1C9126-BCA3-457D-A479-40D537733E4F}"/>
                  </a:ext>
                </a:extLst>
              </p:cNvPr>
              <p:cNvSpPr/>
              <p:nvPr/>
            </p:nvSpPr>
            <p:spPr>
              <a:xfrm>
                <a:off x="5697412" y="1679883"/>
                <a:ext cx="198689" cy="16884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F694B242-768F-4E6D-A461-AB9AE6F9435D}"/>
                  </a:ext>
                </a:extLst>
              </p:cNvPr>
              <p:cNvSpPr/>
              <p:nvPr/>
            </p:nvSpPr>
            <p:spPr>
              <a:xfrm>
                <a:off x="5424784" y="1567075"/>
                <a:ext cx="198689" cy="16884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88493591-3626-46CE-9C77-4E5057B57A6B}"/>
                  </a:ext>
                </a:extLst>
              </p:cNvPr>
              <p:cNvSpPr/>
              <p:nvPr/>
            </p:nvSpPr>
            <p:spPr>
              <a:xfrm>
                <a:off x="5763741" y="1428263"/>
                <a:ext cx="198689" cy="16884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7E1CA0C0-0A0C-4FBD-8ED9-8C75A59F8837}"/>
                  </a:ext>
                </a:extLst>
              </p:cNvPr>
              <p:cNvSpPr/>
              <p:nvPr/>
            </p:nvSpPr>
            <p:spPr>
              <a:xfrm>
                <a:off x="5987807" y="1217030"/>
                <a:ext cx="198689" cy="16884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F020DC1B-FFD6-444C-AE70-23159EFCA7B1}"/>
                  </a:ext>
                </a:extLst>
              </p:cNvPr>
              <p:cNvSpPr/>
              <p:nvPr/>
            </p:nvSpPr>
            <p:spPr>
              <a:xfrm>
                <a:off x="5458814" y="1890564"/>
                <a:ext cx="198689" cy="16884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63097E9A-6661-4E7F-843C-4DF6FFA7EA9F}"/>
                  </a:ext>
                </a:extLst>
              </p:cNvPr>
              <p:cNvSpPr/>
              <p:nvPr/>
            </p:nvSpPr>
            <p:spPr>
              <a:xfrm>
                <a:off x="5447805" y="1250548"/>
                <a:ext cx="198689" cy="16884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357CA8EF-8306-4E2C-B4DC-7D13D09D5F67}"/>
                  </a:ext>
                </a:extLst>
              </p:cNvPr>
              <p:cNvSpPr/>
              <p:nvPr/>
            </p:nvSpPr>
            <p:spPr>
              <a:xfrm>
                <a:off x="5792056" y="1974177"/>
                <a:ext cx="198689" cy="16884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2424B2B3-7D77-4377-9A9C-ADCF3D809942}"/>
                  </a:ext>
                </a:extLst>
              </p:cNvPr>
              <p:cNvSpPr/>
              <p:nvPr/>
            </p:nvSpPr>
            <p:spPr>
              <a:xfrm>
                <a:off x="5724953" y="1066473"/>
                <a:ext cx="198689" cy="16884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0342560F-5BFB-4013-8D82-505669E104B3}"/>
                </a:ext>
              </a:extLst>
            </p:cNvPr>
            <p:cNvGrpSpPr/>
            <p:nvPr/>
          </p:nvGrpSpPr>
          <p:grpSpPr>
            <a:xfrm>
              <a:off x="6462764" y="3829540"/>
              <a:ext cx="2293916" cy="2448272"/>
              <a:chOff x="4850519" y="3509051"/>
              <a:chExt cx="2293916" cy="2448272"/>
            </a:xfrm>
          </p:grpSpPr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614DAA4D-2ACF-4085-BA87-A5EE31327C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50519" y="5957321"/>
                <a:ext cx="2293916" cy="2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7415F19C-3FCC-44B6-9ACF-B567B7E9B6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66794" y="3509051"/>
                <a:ext cx="1239" cy="2448272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FD1B7A9A-E4BF-44B7-989E-BEAAE18C61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2685" y="3677897"/>
                <a:ext cx="754141" cy="1097501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DA85DB9E-E364-4003-BAA4-FFA545C6F5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2685" y="4775399"/>
                <a:ext cx="955011" cy="1013078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705BE04A-7AD4-4166-BE9E-FDD704D1EE57}"/>
                  </a:ext>
                </a:extLst>
              </p:cNvPr>
              <p:cNvCxnSpPr/>
              <p:nvPr/>
            </p:nvCxnSpPr>
            <p:spPr>
              <a:xfrm>
                <a:off x="4868590" y="4775399"/>
                <a:ext cx="1044095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5004F804-27CD-41B1-8291-746D237F9239}"/>
                  </a:ext>
                </a:extLst>
              </p:cNvPr>
              <p:cNvSpPr/>
              <p:nvPr/>
            </p:nvSpPr>
            <p:spPr>
              <a:xfrm>
                <a:off x="5601742" y="3521108"/>
                <a:ext cx="198689" cy="16884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1CF0BCFA-E9DB-45D3-B7F7-1F2DB16DB536}"/>
                  </a:ext>
                </a:extLst>
              </p:cNvPr>
              <p:cNvSpPr/>
              <p:nvPr/>
            </p:nvSpPr>
            <p:spPr>
              <a:xfrm>
                <a:off x="5614644" y="3898951"/>
                <a:ext cx="198689" cy="16884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9775F792-B17E-4B32-BA62-773FE019AE39}"/>
                  </a:ext>
                </a:extLst>
              </p:cNvPr>
              <p:cNvSpPr/>
              <p:nvPr/>
            </p:nvSpPr>
            <p:spPr>
              <a:xfrm>
                <a:off x="5369669" y="4152615"/>
                <a:ext cx="198689" cy="16884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6A46CC7B-F7FF-4263-A39A-351369C89718}"/>
                  </a:ext>
                </a:extLst>
              </p:cNvPr>
              <p:cNvSpPr/>
              <p:nvPr/>
            </p:nvSpPr>
            <p:spPr>
              <a:xfrm>
                <a:off x="5245870" y="4428211"/>
                <a:ext cx="198689" cy="16884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57657FD9-3739-41CB-A462-B6AFD1AC76CC}"/>
                  </a:ext>
                </a:extLst>
              </p:cNvPr>
              <p:cNvSpPr/>
              <p:nvPr/>
            </p:nvSpPr>
            <p:spPr>
              <a:xfrm>
                <a:off x="5415701" y="3730105"/>
                <a:ext cx="198689" cy="16884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191EC52C-3C8C-46DC-BA5E-AE40A8894C58}"/>
                  </a:ext>
                </a:extLst>
              </p:cNvPr>
              <p:cNvSpPr/>
              <p:nvPr/>
            </p:nvSpPr>
            <p:spPr>
              <a:xfrm>
                <a:off x="5595490" y="5458531"/>
                <a:ext cx="198689" cy="16884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6630D2CD-79EE-4C2C-B4CB-0314D06FE242}"/>
                  </a:ext>
                </a:extLst>
              </p:cNvPr>
              <p:cNvSpPr/>
              <p:nvPr/>
            </p:nvSpPr>
            <p:spPr>
              <a:xfrm>
                <a:off x="5244682" y="4970806"/>
                <a:ext cx="198689" cy="16884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34731D5A-E33E-4BC5-8353-1E6D5C48D5AC}"/>
                  </a:ext>
                </a:extLst>
              </p:cNvPr>
              <p:cNvSpPr/>
              <p:nvPr/>
            </p:nvSpPr>
            <p:spPr>
              <a:xfrm>
                <a:off x="6294697" y="5616298"/>
                <a:ext cx="198689" cy="16884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BC1CBC5B-8216-4D40-A91E-CBAC1A67E5FA}"/>
                  </a:ext>
                </a:extLst>
              </p:cNvPr>
              <p:cNvSpPr/>
              <p:nvPr/>
            </p:nvSpPr>
            <p:spPr>
              <a:xfrm>
                <a:off x="5631773" y="5004698"/>
                <a:ext cx="198689" cy="16884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F587192B-B3B2-47BE-B6A5-9FBE888D968B}"/>
                  </a:ext>
                </a:extLst>
              </p:cNvPr>
              <p:cNvSpPr/>
              <p:nvPr/>
            </p:nvSpPr>
            <p:spPr>
              <a:xfrm>
                <a:off x="5363423" y="5692526"/>
                <a:ext cx="198689" cy="16884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F4C378E5-6C9A-4105-8E05-FECDE0216E55}"/>
                  </a:ext>
                </a:extLst>
              </p:cNvPr>
              <p:cNvSpPr/>
              <p:nvPr/>
            </p:nvSpPr>
            <p:spPr>
              <a:xfrm>
                <a:off x="4988035" y="5205262"/>
                <a:ext cx="198689" cy="16884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34FB4569-A3D9-4A05-ABA4-6980B5F807BA}"/>
                  </a:ext>
                </a:extLst>
              </p:cNvPr>
              <p:cNvSpPr/>
              <p:nvPr/>
            </p:nvSpPr>
            <p:spPr>
              <a:xfrm>
                <a:off x="6032733" y="5262187"/>
                <a:ext cx="198689" cy="16884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6334A964-00CF-47A6-88ED-610B6A9416BE}"/>
                  </a:ext>
                </a:extLst>
              </p:cNvPr>
              <p:cNvSpPr/>
              <p:nvPr/>
            </p:nvSpPr>
            <p:spPr>
              <a:xfrm>
                <a:off x="5926606" y="5523680"/>
                <a:ext cx="198689" cy="16884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D4CD2012-F80A-4618-9A2B-8E3C25E883F0}"/>
                  </a:ext>
                </a:extLst>
              </p:cNvPr>
              <p:cNvSpPr/>
              <p:nvPr/>
            </p:nvSpPr>
            <p:spPr>
              <a:xfrm>
                <a:off x="5270197" y="5413063"/>
                <a:ext cx="198689" cy="168846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B6CDE6D4-9D50-4663-A568-A641EE83DE5F}"/>
                  </a:ext>
                </a:extLst>
              </p:cNvPr>
              <p:cNvSpPr/>
              <p:nvPr/>
            </p:nvSpPr>
            <p:spPr>
              <a:xfrm>
                <a:off x="6655352" y="4828369"/>
                <a:ext cx="198689" cy="16884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AAA10A9C-A0DA-4801-98CD-5F1905D217EA}"/>
                  </a:ext>
                </a:extLst>
              </p:cNvPr>
              <p:cNvSpPr/>
              <p:nvPr/>
            </p:nvSpPr>
            <p:spPr>
              <a:xfrm>
                <a:off x="6382724" y="4715561"/>
                <a:ext cx="198689" cy="16884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B41A5824-4986-48EC-8B37-9AE2A6159682}"/>
                  </a:ext>
                </a:extLst>
              </p:cNvPr>
              <p:cNvSpPr/>
              <p:nvPr/>
            </p:nvSpPr>
            <p:spPr>
              <a:xfrm>
                <a:off x="6925501" y="4707325"/>
                <a:ext cx="198689" cy="16884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9DC0F171-C204-4C0B-97AF-5856B8990C23}"/>
                  </a:ext>
                </a:extLst>
              </p:cNvPr>
              <p:cNvSpPr/>
              <p:nvPr/>
            </p:nvSpPr>
            <p:spPr>
              <a:xfrm>
                <a:off x="6945746" y="4365516"/>
                <a:ext cx="198689" cy="16884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8C915246-FF0F-414A-A934-2B22734E22DF}"/>
                  </a:ext>
                </a:extLst>
              </p:cNvPr>
              <p:cNvSpPr/>
              <p:nvPr/>
            </p:nvSpPr>
            <p:spPr>
              <a:xfrm>
                <a:off x="6416754" y="5039050"/>
                <a:ext cx="198689" cy="16884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81865231-A812-4DC9-8338-307460E76287}"/>
                  </a:ext>
                </a:extLst>
              </p:cNvPr>
              <p:cNvSpPr/>
              <p:nvPr/>
            </p:nvSpPr>
            <p:spPr>
              <a:xfrm>
                <a:off x="6485263" y="4397417"/>
                <a:ext cx="198689" cy="16884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F550FC72-EFD0-4F32-8496-3C0C808F3484}"/>
                  </a:ext>
                </a:extLst>
              </p:cNvPr>
              <p:cNvSpPr/>
              <p:nvPr/>
            </p:nvSpPr>
            <p:spPr>
              <a:xfrm>
                <a:off x="6749638" y="5255637"/>
                <a:ext cx="198689" cy="16884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495B43E7-87E5-4593-AB18-DE7E45FD99C5}"/>
                  </a:ext>
                </a:extLst>
              </p:cNvPr>
              <p:cNvSpPr/>
              <p:nvPr/>
            </p:nvSpPr>
            <p:spPr>
              <a:xfrm>
                <a:off x="6683952" y="4019436"/>
                <a:ext cx="198689" cy="168846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D40D1265-8DE0-41E1-800C-68BA8B93F78B}"/>
                  </a:ext>
                </a:extLst>
              </p:cNvPr>
              <p:cNvSpPr/>
              <p:nvPr/>
            </p:nvSpPr>
            <p:spPr>
              <a:xfrm>
                <a:off x="5784626" y="4077627"/>
                <a:ext cx="198689" cy="16884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526F37D4-2C87-4BE1-BBB9-50E16C7D7F18}"/>
                  </a:ext>
                </a:extLst>
              </p:cNvPr>
              <p:cNvSpPr/>
              <p:nvPr/>
            </p:nvSpPr>
            <p:spPr>
              <a:xfrm>
                <a:off x="5986290" y="3776382"/>
                <a:ext cx="198689" cy="16884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036D01EE-CD09-4663-9E3E-7497641352F0}"/>
                  </a:ext>
                </a:extLst>
              </p:cNvPr>
              <p:cNvSpPr/>
              <p:nvPr/>
            </p:nvSpPr>
            <p:spPr>
              <a:xfrm>
                <a:off x="5654550" y="4369863"/>
                <a:ext cx="198689" cy="16884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FDFDFC58-FDA5-4769-9DE7-7C06B6B40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6093" y="2599967"/>
              <a:ext cx="1346642" cy="7209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D7C1723D-A9C2-4683-916E-BD339D122AF7}"/>
                </a:ext>
              </a:extLst>
            </p:cNvPr>
            <p:cNvCxnSpPr>
              <a:cxnSpLocks/>
            </p:cNvCxnSpPr>
            <p:nvPr/>
          </p:nvCxnSpPr>
          <p:spPr>
            <a:xfrm>
              <a:off x="4801711" y="3699661"/>
              <a:ext cx="1392528" cy="77344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8" name="TextBox 257">
            <a:extLst>
              <a:ext uri="{FF2B5EF4-FFF2-40B4-BE49-F238E27FC236}">
                <a16:creationId xmlns:a16="http://schemas.microsoft.com/office/drawing/2014/main" id="{96D6EBA0-30C9-4187-9C65-D42408C60EE0}"/>
              </a:ext>
            </a:extLst>
          </p:cNvPr>
          <p:cNvSpPr txBox="1"/>
          <p:nvPr/>
        </p:nvSpPr>
        <p:spPr>
          <a:xfrm>
            <a:off x="4519685" y="3403071"/>
            <a:ext cx="2024055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Change Feature Distribution</a:t>
            </a:r>
          </a:p>
        </p:txBody>
      </p:sp>
      <p:pic>
        <p:nvPicPr>
          <p:cNvPr id="281" name="Picture 280">
            <a:extLst>
              <a:ext uri="{FF2B5EF4-FFF2-40B4-BE49-F238E27FC236}">
                <a16:creationId xmlns:a16="http://schemas.microsoft.com/office/drawing/2014/main" id="{B637D9FA-AA76-4169-9A34-1868C39BA11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636" y="5510377"/>
            <a:ext cx="658193" cy="658193"/>
          </a:xfrm>
          <a:prstGeom prst="rect">
            <a:avLst/>
          </a:prstGeom>
        </p:spPr>
      </p:pic>
      <p:pic>
        <p:nvPicPr>
          <p:cNvPr id="283" name="Picture 282">
            <a:extLst>
              <a:ext uri="{FF2B5EF4-FFF2-40B4-BE49-F238E27FC236}">
                <a16:creationId xmlns:a16="http://schemas.microsoft.com/office/drawing/2014/main" id="{02373969-3022-4EA4-8676-23E4158253F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445" y="4375382"/>
            <a:ext cx="823918" cy="823918"/>
          </a:xfrm>
          <a:prstGeom prst="rect">
            <a:avLst/>
          </a:prstGeom>
        </p:spPr>
      </p:pic>
      <p:pic>
        <p:nvPicPr>
          <p:cNvPr id="285" name="Picture 284">
            <a:extLst>
              <a:ext uri="{FF2B5EF4-FFF2-40B4-BE49-F238E27FC236}">
                <a16:creationId xmlns:a16="http://schemas.microsoft.com/office/drawing/2014/main" id="{165283BB-AE48-4C50-999F-60F7AEB3F8A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920" y="4873782"/>
            <a:ext cx="714978" cy="714978"/>
          </a:xfrm>
          <a:prstGeom prst="rect">
            <a:avLst/>
          </a:prstGeom>
        </p:spPr>
      </p:pic>
      <p:pic>
        <p:nvPicPr>
          <p:cNvPr id="287" name="Picture 286">
            <a:extLst>
              <a:ext uri="{FF2B5EF4-FFF2-40B4-BE49-F238E27FC236}">
                <a16:creationId xmlns:a16="http://schemas.microsoft.com/office/drawing/2014/main" id="{4174FE47-2C3C-407C-B185-9B9385A0AE8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28" y="4853657"/>
            <a:ext cx="662688" cy="713664"/>
          </a:xfrm>
          <a:prstGeom prst="rect">
            <a:avLst/>
          </a:prstGeom>
        </p:spPr>
      </p:pic>
      <p:pic>
        <p:nvPicPr>
          <p:cNvPr id="289" name="Picture 288">
            <a:extLst>
              <a:ext uri="{FF2B5EF4-FFF2-40B4-BE49-F238E27FC236}">
                <a16:creationId xmlns:a16="http://schemas.microsoft.com/office/drawing/2014/main" id="{086A6F9C-8754-45C9-B7B2-AD3BBB674B6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71" y="5555612"/>
            <a:ext cx="611611" cy="609030"/>
          </a:xfrm>
          <a:prstGeom prst="rect">
            <a:avLst/>
          </a:prstGeom>
        </p:spPr>
      </p:pic>
      <p:pic>
        <p:nvPicPr>
          <p:cNvPr id="291" name="Picture 290">
            <a:extLst>
              <a:ext uri="{FF2B5EF4-FFF2-40B4-BE49-F238E27FC236}">
                <a16:creationId xmlns:a16="http://schemas.microsoft.com/office/drawing/2014/main" id="{A9884383-0174-42F6-AFB7-59BAC8B4754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294" y="4460316"/>
            <a:ext cx="658193" cy="658193"/>
          </a:xfrm>
          <a:prstGeom prst="rect">
            <a:avLst/>
          </a:prstGeom>
        </p:spPr>
      </p:pic>
      <p:pic>
        <p:nvPicPr>
          <p:cNvPr id="292" name="Picture 291">
            <a:extLst>
              <a:ext uri="{FF2B5EF4-FFF2-40B4-BE49-F238E27FC236}">
                <a16:creationId xmlns:a16="http://schemas.microsoft.com/office/drawing/2014/main" id="{B120EC1D-F140-4201-A65D-2774A75F05F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903" y="4409894"/>
            <a:ext cx="714978" cy="714978"/>
          </a:xfrm>
          <a:prstGeom prst="rect">
            <a:avLst/>
          </a:prstGeom>
        </p:spPr>
      </p:pic>
      <p:pic>
        <p:nvPicPr>
          <p:cNvPr id="293" name="Picture 292">
            <a:extLst>
              <a:ext uri="{FF2B5EF4-FFF2-40B4-BE49-F238E27FC236}">
                <a16:creationId xmlns:a16="http://schemas.microsoft.com/office/drawing/2014/main" id="{B13CA35C-2B4D-4318-8D69-4E098B7BB0FF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62"/>
          <a:stretch/>
        </p:blipFill>
        <p:spPr>
          <a:xfrm>
            <a:off x="7225587" y="4466194"/>
            <a:ext cx="662688" cy="603317"/>
          </a:xfrm>
          <a:prstGeom prst="rect">
            <a:avLst/>
          </a:prstGeom>
        </p:spPr>
      </p:pic>
      <p:pic>
        <p:nvPicPr>
          <p:cNvPr id="294" name="Picture 293">
            <a:extLst>
              <a:ext uri="{FF2B5EF4-FFF2-40B4-BE49-F238E27FC236}">
                <a16:creationId xmlns:a16="http://schemas.microsoft.com/office/drawing/2014/main" id="{F7C199E9-9D1C-4A36-809A-6B03E9B12A9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012" y="4478156"/>
            <a:ext cx="611611" cy="609030"/>
          </a:xfrm>
          <a:prstGeom prst="rect">
            <a:avLst/>
          </a:prstGeom>
        </p:spPr>
      </p:pic>
      <p:sp>
        <p:nvSpPr>
          <p:cNvPr id="295" name="TextBox 294">
            <a:extLst>
              <a:ext uri="{FF2B5EF4-FFF2-40B4-BE49-F238E27FC236}">
                <a16:creationId xmlns:a16="http://schemas.microsoft.com/office/drawing/2014/main" id="{955C1B35-6304-4BE8-BEFC-779E41C52C6E}"/>
              </a:ext>
            </a:extLst>
          </p:cNvPr>
          <p:cNvSpPr txBox="1"/>
          <p:nvPr/>
        </p:nvSpPr>
        <p:spPr>
          <a:xfrm>
            <a:off x="1925779" y="4622941"/>
            <a:ext cx="149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Class Fading</a:t>
            </a:r>
            <a:r>
              <a:rPr lang="en-US" dirty="0"/>
              <a:t> </a:t>
            </a:r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5AAF1815-6C45-40C8-8FCC-67E753944D4A}"/>
              </a:ext>
            </a:extLst>
          </p:cNvPr>
          <p:cNvSpPr/>
          <p:nvPr/>
        </p:nvSpPr>
        <p:spPr>
          <a:xfrm>
            <a:off x="5005478" y="4838962"/>
            <a:ext cx="1206351" cy="13635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8565F6EA-34C8-480A-BF66-FB2BFC6EFDA5}"/>
              </a:ext>
            </a:extLst>
          </p:cNvPr>
          <p:cNvSpPr/>
          <p:nvPr/>
        </p:nvSpPr>
        <p:spPr>
          <a:xfrm>
            <a:off x="6865293" y="4367411"/>
            <a:ext cx="2110510" cy="702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9" name="Picture 298">
            <a:extLst>
              <a:ext uri="{FF2B5EF4-FFF2-40B4-BE49-F238E27FC236}">
                <a16:creationId xmlns:a16="http://schemas.microsoft.com/office/drawing/2014/main" id="{72F2530E-F369-4094-ABAA-64456967DB6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20" y="5805157"/>
            <a:ext cx="658193" cy="559213"/>
          </a:xfrm>
          <a:prstGeom prst="rect">
            <a:avLst/>
          </a:prstGeom>
        </p:spPr>
      </p:pic>
      <p:pic>
        <p:nvPicPr>
          <p:cNvPr id="301" name="Picture 300">
            <a:extLst>
              <a:ext uri="{FF2B5EF4-FFF2-40B4-BE49-F238E27FC236}">
                <a16:creationId xmlns:a16="http://schemas.microsoft.com/office/drawing/2014/main" id="{DB8D983F-0F00-4432-ADB1-D0854F2C018E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62"/>
          <a:stretch/>
        </p:blipFill>
        <p:spPr>
          <a:xfrm>
            <a:off x="7247313" y="5802783"/>
            <a:ext cx="662688" cy="512589"/>
          </a:xfrm>
          <a:prstGeom prst="rect">
            <a:avLst/>
          </a:pr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id="{65219A52-E1A9-44C8-A8DA-4B03AECD7BF7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38" y="5815603"/>
            <a:ext cx="611611" cy="517443"/>
          </a:xfrm>
          <a:prstGeom prst="rect">
            <a:avLst/>
          </a:prstGeom>
        </p:spPr>
      </p:pic>
      <p:sp>
        <p:nvSpPr>
          <p:cNvPr id="303" name="Rectangle 302">
            <a:extLst>
              <a:ext uri="{FF2B5EF4-FFF2-40B4-BE49-F238E27FC236}">
                <a16:creationId xmlns:a16="http://schemas.microsoft.com/office/drawing/2014/main" id="{14D269D6-C2C3-45CF-B26B-1894FD9D52C7}"/>
              </a:ext>
            </a:extLst>
          </p:cNvPr>
          <p:cNvSpPr/>
          <p:nvPr/>
        </p:nvSpPr>
        <p:spPr>
          <a:xfrm>
            <a:off x="6887019" y="5718854"/>
            <a:ext cx="1280225" cy="596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F6BF701E-A81C-4374-878D-D5F0C4CBB055}"/>
              </a:ext>
            </a:extLst>
          </p:cNvPr>
          <p:cNvCxnSpPr>
            <a:cxnSpLocks/>
          </p:cNvCxnSpPr>
          <p:nvPr/>
        </p:nvCxnSpPr>
        <p:spPr>
          <a:xfrm flipV="1">
            <a:off x="6234480" y="4878898"/>
            <a:ext cx="608420" cy="3026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CB5FA84A-2CB0-4CCB-AA90-ED2F402B4F2F}"/>
              </a:ext>
            </a:extLst>
          </p:cNvPr>
          <p:cNvCxnSpPr>
            <a:cxnSpLocks/>
          </p:cNvCxnSpPr>
          <p:nvPr/>
        </p:nvCxnSpPr>
        <p:spPr>
          <a:xfrm>
            <a:off x="6234938" y="5545332"/>
            <a:ext cx="629151" cy="3247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6" name="TextBox 305">
            <a:extLst>
              <a:ext uri="{FF2B5EF4-FFF2-40B4-BE49-F238E27FC236}">
                <a16:creationId xmlns:a16="http://schemas.microsoft.com/office/drawing/2014/main" id="{A5E8921C-0C45-437B-8E89-32E0A35DD39F}"/>
              </a:ext>
            </a:extLst>
          </p:cNvPr>
          <p:cNvSpPr txBox="1"/>
          <p:nvPr/>
        </p:nvSpPr>
        <p:spPr>
          <a:xfrm>
            <a:off x="5025456" y="4766556"/>
            <a:ext cx="1180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 Sensors</a:t>
            </a:r>
          </a:p>
        </p:txBody>
      </p: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619514BF-EC2F-4FA2-B27A-0944861FB1D5}"/>
              </a:ext>
            </a:extLst>
          </p:cNvPr>
          <p:cNvCxnSpPr>
            <a:cxnSpLocks/>
          </p:cNvCxnSpPr>
          <p:nvPr/>
        </p:nvCxnSpPr>
        <p:spPr>
          <a:xfrm flipH="1">
            <a:off x="4572000" y="3677572"/>
            <a:ext cx="4328593" cy="3306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TextBox 309">
            <a:extLst>
              <a:ext uri="{FF2B5EF4-FFF2-40B4-BE49-F238E27FC236}">
                <a16:creationId xmlns:a16="http://schemas.microsoft.com/office/drawing/2014/main" id="{87AF8FF8-F187-40EC-A209-6E301690CDAD}"/>
              </a:ext>
            </a:extLst>
          </p:cNvPr>
          <p:cNvSpPr txBox="1"/>
          <p:nvPr/>
        </p:nvSpPr>
        <p:spPr>
          <a:xfrm>
            <a:off x="49911" y="5086665"/>
            <a:ext cx="2024055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Class Evolution</a:t>
            </a:r>
          </a:p>
        </p:txBody>
      </p: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A994A563-2C4F-41C9-998B-7680B372C359}"/>
              </a:ext>
            </a:extLst>
          </p:cNvPr>
          <p:cNvCxnSpPr>
            <a:cxnSpLocks/>
          </p:cNvCxnSpPr>
          <p:nvPr/>
        </p:nvCxnSpPr>
        <p:spPr>
          <a:xfrm flipH="1">
            <a:off x="102226" y="5361166"/>
            <a:ext cx="4328593" cy="3306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TextBox 311">
            <a:extLst>
              <a:ext uri="{FF2B5EF4-FFF2-40B4-BE49-F238E27FC236}">
                <a16:creationId xmlns:a16="http://schemas.microsoft.com/office/drawing/2014/main" id="{14AD388B-7D85-45F2-AEE7-4A26BDC05617}"/>
              </a:ext>
            </a:extLst>
          </p:cNvPr>
          <p:cNvSpPr txBox="1"/>
          <p:nvPr/>
        </p:nvSpPr>
        <p:spPr>
          <a:xfrm>
            <a:off x="4273973" y="6306929"/>
            <a:ext cx="2024055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Feature Evolution</a:t>
            </a:r>
          </a:p>
        </p:txBody>
      </p: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48D15C83-0F04-4AF2-9F28-EBDFFB91678C}"/>
              </a:ext>
            </a:extLst>
          </p:cNvPr>
          <p:cNvCxnSpPr>
            <a:cxnSpLocks/>
          </p:cNvCxnSpPr>
          <p:nvPr/>
        </p:nvCxnSpPr>
        <p:spPr>
          <a:xfrm flipH="1">
            <a:off x="4326288" y="6581430"/>
            <a:ext cx="4328593" cy="3306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>
            <a:extLst>
              <a:ext uri="{FF2B5EF4-FFF2-40B4-BE49-F238E27FC236}">
                <a16:creationId xmlns:a16="http://schemas.microsoft.com/office/drawing/2014/main" id="{BBA89897-140C-4142-9049-A76E4A337C1D}"/>
              </a:ext>
            </a:extLst>
          </p:cNvPr>
          <p:cNvSpPr txBox="1"/>
          <p:nvPr/>
        </p:nvSpPr>
        <p:spPr>
          <a:xfrm>
            <a:off x="6841855" y="881260"/>
            <a:ext cx="173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Virtual Drift</a:t>
            </a:r>
            <a:endParaRPr lang="en-US" dirty="0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BF90596B-EB44-49C9-A0F5-3577D1114A9F}"/>
              </a:ext>
            </a:extLst>
          </p:cNvPr>
          <p:cNvSpPr txBox="1"/>
          <p:nvPr/>
        </p:nvSpPr>
        <p:spPr>
          <a:xfrm>
            <a:off x="7215780" y="3440548"/>
            <a:ext cx="173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Actual Drift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782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8C181E-7A7F-4921-A0AA-CC3683DAA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B7B-96B6-4348-A905-0AB0122B443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en-US" dirty="0"/>
              <a:t>Text</a:t>
            </a:r>
            <a:r>
              <a:rPr lang="en-US" dirty="0"/>
              <a:t> </a:t>
            </a:r>
            <a:r>
              <a:rPr lang="en-US" altLang="en-US" dirty="0"/>
              <a:t>Stream</a:t>
            </a:r>
            <a:r>
              <a:rPr lang="en-US" dirty="0"/>
              <a:t> </a:t>
            </a:r>
            <a:r>
              <a:rPr lang="en-US" altLang="en-US" dirty="0"/>
              <a:t>Properties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C59BCBB-A96D-44A5-BEFC-94D861909F5B}"/>
              </a:ext>
            </a:extLst>
          </p:cNvPr>
          <p:cNvGrpSpPr/>
          <p:nvPr/>
        </p:nvGrpSpPr>
        <p:grpSpPr>
          <a:xfrm>
            <a:off x="248925" y="1335256"/>
            <a:ext cx="2011680" cy="2298173"/>
            <a:chOff x="248925" y="1335256"/>
            <a:chExt cx="2011680" cy="229817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E175023-4CF9-454F-8BA3-F3936046E4B6}"/>
                </a:ext>
              </a:extLst>
            </p:cNvPr>
            <p:cNvCxnSpPr/>
            <p:nvPr/>
          </p:nvCxnSpPr>
          <p:spPr>
            <a:xfrm>
              <a:off x="912327" y="1335256"/>
              <a:ext cx="0" cy="22981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A6BECCC-97DF-45A6-82F2-4BF3E03341B3}"/>
                </a:ext>
              </a:extLst>
            </p:cNvPr>
            <p:cNvCxnSpPr>
              <a:cxnSpLocks/>
            </p:cNvCxnSpPr>
            <p:nvPr/>
          </p:nvCxnSpPr>
          <p:spPr>
            <a:xfrm>
              <a:off x="248925" y="3633429"/>
              <a:ext cx="2011680" cy="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92D5121-18E7-4F8E-8B44-E16BC49BB893}"/>
                </a:ext>
              </a:extLst>
            </p:cNvPr>
            <p:cNvCxnSpPr/>
            <p:nvPr/>
          </p:nvCxnSpPr>
          <p:spPr>
            <a:xfrm>
              <a:off x="1958885" y="1335256"/>
              <a:ext cx="0" cy="22981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01D8A2B-D1E0-4397-8F30-9E4E0D8FC0BA}"/>
                </a:ext>
              </a:extLst>
            </p:cNvPr>
            <p:cNvSpPr/>
            <p:nvPr/>
          </p:nvSpPr>
          <p:spPr>
            <a:xfrm>
              <a:off x="347129" y="1810396"/>
              <a:ext cx="1001212" cy="71480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323872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647744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971615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295487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619359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943231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2267102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2590974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Trump</a:t>
              </a:r>
            </a:p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Election</a:t>
              </a:r>
            </a:p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Vegas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FAE1331-A4F3-411D-B439-586D570C7ED6}"/>
                </a:ext>
              </a:extLst>
            </p:cNvPr>
            <p:cNvCxnSpPr/>
            <p:nvPr/>
          </p:nvCxnSpPr>
          <p:spPr>
            <a:xfrm>
              <a:off x="1435606" y="1335256"/>
              <a:ext cx="0" cy="22981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03E393A-8B66-4D60-B17F-4307A3616B99}"/>
                </a:ext>
              </a:extLst>
            </p:cNvPr>
            <p:cNvSpPr/>
            <p:nvPr/>
          </p:nvSpPr>
          <p:spPr>
            <a:xfrm>
              <a:off x="387965" y="2675315"/>
              <a:ext cx="908604" cy="8180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323872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647744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971615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295487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619359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943231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2267102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2590974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Apple</a:t>
              </a:r>
            </a:p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Health</a:t>
              </a:r>
            </a:p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Benefit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37157C4-F02A-4A14-A9DF-CFC873E411B3}"/>
                </a:ext>
              </a:extLst>
            </p:cNvPr>
            <p:cNvCxnSpPr/>
            <p:nvPr/>
          </p:nvCxnSpPr>
          <p:spPr>
            <a:xfrm>
              <a:off x="433646" y="1335256"/>
              <a:ext cx="0" cy="22981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685C1C9-8810-4744-9A97-F2DCDEAF04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925" y="1338358"/>
              <a:ext cx="0" cy="2295071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D74F63E-E9BD-499D-BD4E-85868E87457C}"/>
              </a:ext>
            </a:extLst>
          </p:cNvPr>
          <p:cNvCxnSpPr>
            <a:cxnSpLocks/>
          </p:cNvCxnSpPr>
          <p:nvPr/>
        </p:nvCxnSpPr>
        <p:spPr>
          <a:xfrm flipV="1">
            <a:off x="2206145" y="1664986"/>
            <a:ext cx="2402449" cy="3352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8CAB70E-A230-475A-9340-8249AA2C0E75}"/>
              </a:ext>
            </a:extLst>
          </p:cNvPr>
          <p:cNvCxnSpPr>
            <a:cxnSpLocks/>
          </p:cNvCxnSpPr>
          <p:nvPr/>
        </p:nvCxnSpPr>
        <p:spPr>
          <a:xfrm>
            <a:off x="2090427" y="2756617"/>
            <a:ext cx="2412010" cy="11334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ACE097E-7ACA-480F-A49C-C892B36CBE9F}"/>
              </a:ext>
            </a:extLst>
          </p:cNvPr>
          <p:cNvGrpSpPr/>
          <p:nvPr/>
        </p:nvGrpSpPr>
        <p:grpSpPr>
          <a:xfrm>
            <a:off x="4992835" y="1347415"/>
            <a:ext cx="2011680" cy="1805964"/>
            <a:chOff x="248925" y="1335256"/>
            <a:chExt cx="2011680" cy="2298173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6A7C7D3-FA48-48AA-B5C3-8E6042BC7184}"/>
                </a:ext>
              </a:extLst>
            </p:cNvPr>
            <p:cNvCxnSpPr/>
            <p:nvPr/>
          </p:nvCxnSpPr>
          <p:spPr>
            <a:xfrm>
              <a:off x="912327" y="1335256"/>
              <a:ext cx="0" cy="22981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2F53534-7018-4633-9C57-5B98D4E1525F}"/>
                </a:ext>
              </a:extLst>
            </p:cNvPr>
            <p:cNvCxnSpPr>
              <a:cxnSpLocks/>
            </p:cNvCxnSpPr>
            <p:nvPr/>
          </p:nvCxnSpPr>
          <p:spPr>
            <a:xfrm>
              <a:off x="248925" y="3633429"/>
              <a:ext cx="2011680" cy="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D8ABD64-8562-4360-B12F-15AAD86F3ED3}"/>
                </a:ext>
              </a:extLst>
            </p:cNvPr>
            <p:cNvSpPr/>
            <p:nvPr/>
          </p:nvSpPr>
          <p:spPr>
            <a:xfrm>
              <a:off x="347129" y="1810396"/>
              <a:ext cx="1001212" cy="71480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323872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647744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971615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295487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619359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943231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2267102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2590974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Trump</a:t>
              </a:r>
            </a:p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Election</a:t>
              </a:r>
            </a:p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Vegas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CCEABC2-FA43-4FF0-B384-3443E858AF98}"/>
                </a:ext>
              </a:extLst>
            </p:cNvPr>
            <p:cNvCxnSpPr/>
            <p:nvPr/>
          </p:nvCxnSpPr>
          <p:spPr>
            <a:xfrm>
              <a:off x="1435606" y="1335256"/>
              <a:ext cx="0" cy="22981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3C54BDE-334A-4F75-BB18-3E2DB7639E6E}"/>
                </a:ext>
              </a:extLst>
            </p:cNvPr>
            <p:cNvSpPr/>
            <p:nvPr/>
          </p:nvSpPr>
          <p:spPr>
            <a:xfrm>
              <a:off x="387965" y="2675315"/>
              <a:ext cx="908604" cy="8180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323872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647744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971615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295487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619359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943231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2267102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2590974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Apple</a:t>
              </a:r>
            </a:p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Health</a:t>
              </a:r>
            </a:p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Benefit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9DFB0D6-1025-4288-A041-382F3117B152}"/>
                </a:ext>
              </a:extLst>
            </p:cNvPr>
            <p:cNvCxnSpPr/>
            <p:nvPr/>
          </p:nvCxnSpPr>
          <p:spPr>
            <a:xfrm>
              <a:off x="433646" y="1335256"/>
              <a:ext cx="0" cy="22981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7558D79-BD59-4BA5-8F29-9E503BCBBB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925" y="1415223"/>
              <a:ext cx="0" cy="2210871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15E0BA5-F9FA-4030-AD1E-8637551FEF74}"/>
              </a:ext>
            </a:extLst>
          </p:cNvPr>
          <p:cNvGrpSpPr/>
          <p:nvPr/>
        </p:nvGrpSpPr>
        <p:grpSpPr>
          <a:xfrm>
            <a:off x="4884581" y="3372837"/>
            <a:ext cx="2311796" cy="2451279"/>
            <a:chOff x="2893685" y="2831340"/>
            <a:chExt cx="2311796" cy="2451279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6637877F-4EF2-480A-A8C3-FF13F61E4870}"/>
                </a:ext>
              </a:extLst>
            </p:cNvPr>
            <p:cNvGrpSpPr/>
            <p:nvPr/>
          </p:nvGrpSpPr>
          <p:grpSpPr>
            <a:xfrm>
              <a:off x="2893685" y="2831340"/>
              <a:ext cx="2011680" cy="2451279"/>
              <a:chOff x="248925" y="1182150"/>
              <a:chExt cx="2011680" cy="2451279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81602B3-CF74-48B3-993E-92913A4B66F5}"/>
                  </a:ext>
                </a:extLst>
              </p:cNvPr>
              <p:cNvCxnSpPr/>
              <p:nvPr/>
            </p:nvCxnSpPr>
            <p:spPr>
              <a:xfrm>
                <a:off x="912327" y="1335256"/>
                <a:ext cx="0" cy="2298173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511BCC8B-75EC-4DCB-8539-EEBCEDBEDE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925" y="3633429"/>
                <a:ext cx="2011680" cy="0"/>
              </a:xfrm>
              <a:prstGeom prst="straightConnector1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C7979C2F-C4CA-440D-9FAB-3C0B74E5611B}"/>
                  </a:ext>
                </a:extLst>
              </p:cNvPr>
              <p:cNvCxnSpPr/>
              <p:nvPr/>
            </p:nvCxnSpPr>
            <p:spPr>
              <a:xfrm>
                <a:off x="1958885" y="1335256"/>
                <a:ext cx="0" cy="2298173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8C096B6D-42C0-4351-B440-EF494B490928}"/>
                  </a:ext>
                </a:extLst>
              </p:cNvPr>
              <p:cNvSpPr/>
              <p:nvPr/>
            </p:nvSpPr>
            <p:spPr>
              <a:xfrm>
                <a:off x="347129" y="1810396"/>
                <a:ext cx="1001212" cy="714807"/>
              </a:xfrm>
              <a:prstGeom prst="ellipse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47744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323872" algn="l" defTabSz="647744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647744" algn="l" defTabSz="647744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971615" algn="l" defTabSz="647744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295487" algn="l" defTabSz="647744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619359" algn="l" defTabSz="647744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1943231" algn="l" defTabSz="647744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2267102" algn="l" defTabSz="647744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2590974" algn="l" defTabSz="647744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Trump</a:t>
                </a:r>
              </a:p>
              <a:p>
                <a:pPr algn="ctr"/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Election</a:t>
                </a:r>
              </a:p>
              <a:p>
                <a:pPr algn="ctr"/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Vegas</a:t>
                </a: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C2E7A4BA-481E-459B-8EA2-3A9D82AEABB8}"/>
                  </a:ext>
                </a:extLst>
              </p:cNvPr>
              <p:cNvCxnSpPr/>
              <p:nvPr/>
            </p:nvCxnSpPr>
            <p:spPr>
              <a:xfrm>
                <a:off x="1435606" y="1335256"/>
                <a:ext cx="0" cy="2298173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0CE9D6B-3BD8-4805-A396-1ADE64994892}"/>
                  </a:ext>
                </a:extLst>
              </p:cNvPr>
              <p:cNvSpPr/>
              <p:nvPr/>
            </p:nvSpPr>
            <p:spPr>
              <a:xfrm>
                <a:off x="387965" y="2675315"/>
                <a:ext cx="908604" cy="818088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47744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323872" algn="l" defTabSz="647744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647744" algn="l" defTabSz="647744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971615" algn="l" defTabSz="647744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295487" algn="l" defTabSz="647744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619359" algn="l" defTabSz="647744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1943231" algn="l" defTabSz="647744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2267102" algn="l" defTabSz="647744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2590974" algn="l" defTabSz="647744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Apple</a:t>
                </a:r>
              </a:p>
              <a:p>
                <a:pPr algn="ctr"/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Health</a:t>
                </a:r>
              </a:p>
              <a:p>
                <a:pPr algn="ctr"/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Benefit</a:t>
                </a:r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DB44B09-2417-408E-8C77-120A0AB998B8}"/>
                  </a:ext>
                </a:extLst>
              </p:cNvPr>
              <p:cNvCxnSpPr/>
              <p:nvPr/>
            </p:nvCxnSpPr>
            <p:spPr>
              <a:xfrm>
                <a:off x="433646" y="1335256"/>
                <a:ext cx="0" cy="2298173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109EB59A-1871-4181-8C7D-D810705C2E61}"/>
                  </a:ext>
                </a:extLst>
              </p:cNvPr>
              <p:cNvSpPr/>
              <p:nvPr/>
            </p:nvSpPr>
            <p:spPr>
              <a:xfrm>
                <a:off x="1085527" y="1182150"/>
                <a:ext cx="1001212" cy="81808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47744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323872" algn="l" defTabSz="647744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647744" algn="l" defTabSz="647744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971615" algn="l" defTabSz="647744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295487" algn="l" defTabSz="647744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1619359" algn="l" defTabSz="647744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1943231" algn="l" defTabSz="647744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2267102" algn="l" defTabSz="647744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2590974" algn="l" defTabSz="647744" rtl="0" eaLnBrk="1" latinLnBrk="0" hangingPunct="1">
                  <a:defRPr sz="12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Apple </a:t>
                </a:r>
                <a:r>
                  <a:rPr lang="en-US" dirty="0" err="1">
                    <a:latin typeface="Times New Roman" pitchFamily="18" charset="0"/>
                    <a:cs typeface="Times New Roman" pitchFamily="18" charset="0"/>
                  </a:rPr>
                  <a:t>PhoneX</a:t>
                </a:r>
                <a:endParaRPr lang="en-US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272E5830-906D-4FAC-9363-0A5B90C9F7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925" y="1338358"/>
                <a:ext cx="0" cy="2295071"/>
              </a:xfrm>
              <a:prstGeom prst="straightConnector1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EC0EDE7-5DAC-4458-9B95-0C9B726F0A2C}"/>
                </a:ext>
              </a:extLst>
            </p:cNvPr>
            <p:cNvSpPr/>
            <p:nvPr/>
          </p:nvSpPr>
          <p:spPr>
            <a:xfrm>
              <a:off x="3986281" y="3911020"/>
              <a:ext cx="1219200" cy="914400"/>
            </a:xfrm>
            <a:prstGeom prst="ellips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323872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647744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971615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295487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619359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943231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2267102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2590974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latin typeface="Times New Roman" pitchFamily="18" charset="0"/>
                  <a:cs typeface="Times New Roman" pitchFamily="18" charset="0"/>
                </a:rPr>
                <a:t>Match</a:t>
              </a:r>
            </a:p>
            <a:p>
              <a:pPr algn="ctr"/>
              <a:r>
                <a:rPr lang="en-US" sz="1400" dirty="0">
                  <a:latin typeface="Times New Roman" pitchFamily="18" charset="0"/>
                  <a:cs typeface="Times New Roman" pitchFamily="18" charset="0"/>
                </a:rPr>
                <a:t>India</a:t>
              </a:r>
            </a:p>
            <a:p>
              <a:pPr algn="ctr"/>
              <a:r>
                <a:rPr lang="en-US" sz="1400" dirty="0" err="1">
                  <a:latin typeface="Times New Roman" pitchFamily="18" charset="0"/>
                  <a:cs typeface="Times New Roman" pitchFamily="18" charset="0"/>
                </a:rPr>
                <a:t>vs</a:t>
              </a:r>
              <a:endParaRPr lang="en-US" sz="1400" dirty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400" dirty="0">
                  <a:latin typeface="Times New Roman" pitchFamily="18" charset="0"/>
                  <a:cs typeface="Times New Roman" pitchFamily="18" charset="0"/>
                </a:rPr>
                <a:t>Australia</a:t>
              </a: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DFEC09A0-6358-47EA-8795-3F571131D4CA}"/>
              </a:ext>
            </a:extLst>
          </p:cNvPr>
          <p:cNvSpPr txBox="1"/>
          <p:nvPr/>
        </p:nvSpPr>
        <p:spPr>
          <a:xfrm>
            <a:off x="2626587" y="2156409"/>
            <a:ext cx="2024055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Class Evolution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CDD93FC-DF85-4D99-874E-3122D797F9F9}"/>
              </a:ext>
            </a:extLst>
          </p:cNvPr>
          <p:cNvSpPr txBox="1"/>
          <p:nvPr/>
        </p:nvSpPr>
        <p:spPr>
          <a:xfrm>
            <a:off x="2626587" y="2536815"/>
            <a:ext cx="2024055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Feature Evolution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69C491F-04A5-4D22-B6EB-3CF1F711690F}"/>
              </a:ext>
            </a:extLst>
          </p:cNvPr>
          <p:cNvGrpSpPr/>
          <p:nvPr/>
        </p:nvGrpSpPr>
        <p:grpSpPr>
          <a:xfrm>
            <a:off x="290729" y="4510241"/>
            <a:ext cx="2011680" cy="2174739"/>
            <a:chOff x="248925" y="1182150"/>
            <a:chExt cx="2011680" cy="2451279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C462B7D-1FD4-41CB-A872-610D1DCA8BCB}"/>
                </a:ext>
              </a:extLst>
            </p:cNvPr>
            <p:cNvCxnSpPr/>
            <p:nvPr/>
          </p:nvCxnSpPr>
          <p:spPr>
            <a:xfrm>
              <a:off x="912327" y="1335256"/>
              <a:ext cx="0" cy="22981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433B3715-F280-41B3-ACFF-C78BEA17F690}"/>
                </a:ext>
              </a:extLst>
            </p:cNvPr>
            <p:cNvCxnSpPr>
              <a:cxnSpLocks/>
            </p:cNvCxnSpPr>
            <p:nvPr/>
          </p:nvCxnSpPr>
          <p:spPr>
            <a:xfrm>
              <a:off x="248925" y="3633429"/>
              <a:ext cx="2011680" cy="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E2A057E-8A41-439B-8654-44A0C6606DEC}"/>
                </a:ext>
              </a:extLst>
            </p:cNvPr>
            <p:cNvCxnSpPr/>
            <p:nvPr/>
          </p:nvCxnSpPr>
          <p:spPr>
            <a:xfrm>
              <a:off x="1958885" y="1335256"/>
              <a:ext cx="0" cy="22981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63581A2-FE9E-4C45-B792-8BD2D207CF8F}"/>
                </a:ext>
              </a:extLst>
            </p:cNvPr>
            <p:cNvSpPr/>
            <p:nvPr/>
          </p:nvSpPr>
          <p:spPr>
            <a:xfrm>
              <a:off x="347129" y="1810396"/>
              <a:ext cx="1001212" cy="714807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323872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647744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971615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295487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619359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943231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2267102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2590974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Trump</a:t>
              </a:r>
            </a:p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Election</a:t>
              </a:r>
            </a:p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Vegas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826E7C9-DB04-4DC7-B956-47A190E5AF67}"/>
                </a:ext>
              </a:extLst>
            </p:cNvPr>
            <p:cNvCxnSpPr/>
            <p:nvPr/>
          </p:nvCxnSpPr>
          <p:spPr>
            <a:xfrm>
              <a:off x="1435606" y="1335256"/>
              <a:ext cx="0" cy="22981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EA69CAF-1E4A-4119-BDEF-B615CDFB3E9B}"/>
                </a:ext>
              </a:extLst>
            </p:cNvPr>
            <p:cNvSpPr/>
            <p:nvPr/>
          </p:nvSpPr>
          <p:spPr>
            <a:xfrm>
              <a:off x="387965" y="2675315"/>
              <a:ext cx="908604" cy="8180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323872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647744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971615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295487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619359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943231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2267102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2590974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Apple</a:t>
              </a:r>
            </a:p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Health</a:t>
              </a:r>
            </a:p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Benefit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F85F3C4-B488-446F-9230-E6A6EFA16A8D}"/>
                </a:ext>
              </a:extLst>
            </p:cNvPr>
            <p:cNvCxnSpPr/>
            <p:nvPr/>
          </p:nvCxnSpPr>
          <p:spPr>
            <a:xfrm>
              <a:off x="433646" y="1335256"/>
              <a:ext cx="0" cy="22981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E04014B-2D79-4BE7-9973-55EE564178B2}"/>
                </a:ext>
              </a:extLst>
            </p:cNvPr>
            <p:cNvSpPr/>
            <p:nvPr/>
          </p:nvSpPr>
          <p:spPr>
            <a:xfrm>
              <a:off x="1085527" y="1182150"/>
              <a:ext cx="947419" cy="81808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323872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647744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971615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295487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1619359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943231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2267102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2590974" algn="l" defTabSz="647744" rtl="0" eaLnBrk="1" latinLnBrk="0" hangingPunct="1">
                <a:defRPr sz="1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Vegas Casino</a:t>
              </a:r>
            </a:p>
            <a:p>
              <a:pPr algn="ctr"/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Rob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2AF7C95-A0A0-4D78-AE4C-A7FE01B92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925" y="1338358"/>
              <a:ext cx="0" cy="2295071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50C0043-1C3C-4B62-8ACC-8921CEAC1290}"/>
              </a:ext>
            </a:extLst>
          </p:cNvPr>
          <p:cNvCxnSpPr>
            <a:cxnSpLocks/>
          </p:cNvCxnSpPr>
          <p:nvPr/>
        </p:nvCxnSpPr>
        <p:spPr>
          <a:xfrm>
            <a:off x="954131" y="3847239"/>
            <a:ext cx="0" cy="7187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19F9F4F8-A94E-4C63-9A95-F61A998192EC}"/>
              </a:ext>
            </a:extLst>
          </p:cNvPr>
          <p:cNvSpPr txBox="1"/>
          <p:nvPr/>
        </p:nvSpPr>
        <p:spPr>
          <a:xfrm>
            <a:off x="1164748" y="3935021"/>
            <a:ext cx="2024055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Change Feature Distribution</a:t>
            </a:r>
          </a:p>
        </p:txBody>
      </p:sp>
      <p:sp>
        <p:nvSpPr>
          <p:cNvPr id="116" name="Content Placeholder 1">
            <a:extLst>
              <a:ext uri="{FF2B5EF4-FFF2-40B4-BE49-F238E27FC236}">
                <a16:creationId xmlns:a16="http://schemas.microsoft.com/office/drawing/2014/main" id="{9B28BC53-949B-470B-AA5E-9DCE732A2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96" y="968094"/>
            <a:ext cx="8286808" cy="804884"/>
          </a:xfrm>
        </p:spPr>
        <p:txBody>
          <a:bodyPr/>
          <a:lstStyle/>
          <a:p>
            <a:pPr lvl="1"/>
            <a:r>
              <a:rPr lang="en-US" dirty="0"/>
              <a:t>Evolving properties For Text Data</a:t>
            </a:r>
          </a:p>
        </p:txBody>
      </p:sp>
    </p:spTree>
    <p:extLst>
      <p:ext uri="{BB962C8B-B14F-4D97-AF65-F5344CB8AC3E}">
        <p14:creationId xmlns:p14="http://schemas.microsoft.com/office/powerpoint/2010/main" val="3504957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42C1D3-E9B3-48E1-AF6D-3B89DB7B7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0B4499-BAF4-46AA-980A-25C3DFFF539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3528" y="128056"/>
            <a:ext cx="8286808" cy="476759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6EC639-A44C-4FAE-9C19-E127AC8C1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79036"/>
            <a:ext cx="8568952" cy="5618315"/>
          </a:xfrm>
        </p:spPr>
        <p:txBody>
          <a:bodyPr/>
          <a:lstStyle/>
          <a:p>
            <a:r>
              <a:rPr lang="en-US" dirty="0"/>
              <a:t>Mining Text Stream data is challenging due to its unique properties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Designing Algorithm for Mining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90CDF4-CE4B-4A88-A4DC-9A7988E0C711}"/>
              </a:ext>
            </a:extLst>
          </p:cNvPr>
          <p:cNvSpPr/>
          <p:nvPr/>
        </p:nvSpPr>
        <p:spPr>
          <a:xfrm>
            <a:off x="303322" y="1911245"/>
            <a:ext cx="1463040" cy="4518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461011-BE10-46C8-91A6-4A117DE1D959}"/>
              </a:ext>
            </a:extLst>
          </p:cNvPr>
          <p:cNvSpPr/>
          <p:nvPr/>
        </p:nvSpPr>
        <p:spPr>
          <a:xfrm>
            <a:off x="303322" y="2343293"/>
            <a:ext cx="1463040" cy="13681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FF1739-0EA1-4A77-9B25-3012D107057B}"/>
              </a:ext>
            </a:extLst>
          </p:cNvPr>
          <p:cNvSpPr/>
          <p:nvPr/>
        </p:nvSpPr>
        <p:spPr>
          <a:xfrm>
            <a:off x="2103522" y="1911245"/>
            <a:ext cx="1463040" cy="4518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Velocity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D77468-67A5-41BD-B81B-D3BC9BF938EF}"/>
              </a:ext>
            </a:extLst>
          </p:cNvPr>
          <p:cNvSpPr/>
          <p:nvPr/>
        </p:nvSpPr>
        <p:spPr>
          <a:xfrm>
            <a:off x="2103522" y="2343293"/>
            <a:ext cx="1463040" cy="13681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4557A8-8BFC-456F-B285-68A260D18A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12" y="3133379"/>
            <a:ext cx="534972" cy="5349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ECD1AF-6658-470D-AF9A-F646C9B22E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70" y="3192563"/>
            <a:ext cx="462964" cy="46296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2B09733-600B-45F4-90D1-6609541ED0F2}"/>
              </a:ext>
            </a:extLst>
          </p:cNvPr>
          <p:cNvSpPr/>
          <p:nvPr/>
        </p:nvSpPr>
        <p:spPr>
          <a:xfrm>
            <a:off x="5696053" y="1911245"/>
            <a:ext cx="1463040" cy="4518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High Dimensionality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6BA938-0DA8-4F6F-9B0D-F449D947F816}"/>
              </a:ext>
            </a:extLst>
          </p:cNvPr>
          <p:cNvSpPr/>
          <p:nvPr/>
        </p:nvSpPr>
        <p:spPr>
          <a:xfrm>
            <a:off x="5696053" y="2343293"/>
            <a:ext cx="1463040" cy="13681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C3B324-789F-4B98-95D6-32879386DE34}"/>
              </a:ext>
            </a:extLst>
          </p:cNvPr>
          <p:cNvSpPr/>
          <p:nvPr/>
        </p:nvSpPr>
        <p:spPr>
          <a:xfrm>
            <a:off x="3949999" y="1911245"/>
            <a:ext cx="1463040" cy="4518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Concept Evolution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7AADB-571B-4DC9-B25E-0CB448BBE1E8}"/>
              </a:ext>
            </a:extLst>
          </p:cNvPr>
          <p:cNvSpPr/>
          <p:nvPr/>
        </p:nvSpPr>
        <p:spPr>
          <a:xfrm>
            <a:off x="3949999" y="2343293"/>
            <a:ext cx="1463040" cy="13681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D68346-429D-494D-AC4B-7D6CD996D969}"/>
              </a:ext>
            </a:extLst>
          </p:cNvPr>
          <p:cNvSpPr/>
          <p:nvPr/>
        </p:nvSpPr>
        <p:spPr>
          <a:xfrm>
            <a:off x="7442108" y="1911245"/>
            <a:ext cx="1463040" cy="4518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Value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1B845F-A175-434A-AD65-07AA7E76FC7C}"/>
              </a:ext>
            </a:extLst>
          </p:cNvPr>
          <p:cNvSpPr/>
          <p:nvPr/>
        </p:nvSpPr>
        <p:spPr>
          <a:xfrm>
            <a:off x="7442108" y="2343293"/>
            <a:ext cx="1463040" cy="13681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83EB766-BB9C-4A96-9B8D-498B01BCE7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251" y="3132006"/>
            <a:ext cx="523521" cy="52352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C3DB0C-2E2B-4DA8-ABE5-48DBDABB1C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416" y="3192563"/>
            <a:ext cx="440205" cy="4402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0AB4D80-5A60-4226-A7D1-769B43FF7D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200109" y="3146825"/>
            <a:ext cx="493879" cy="49387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0615D3E-1607-47A0-B43E-BA681664F44D}"/>
              </a:ext>
            </a:extLst>
          </p:cNvPr>
          <p:cNvSpPr txBox="1"/>
          <p:nvPr/>
        </p:nvSpPr>
        <p:spPr>
          <a:xfrm>
            <a:off x="303322" y="2367080"/>
            <a:ext cx="16476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/>
              <a:t>Bulk amount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/>
              <a:t>Many sources</a:t>
            </a:r>
          </a:p>
          <a:p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8DB779-A72D-411D-A312-354DEC227908}"/>
              </a:ext>
            </a:extLst>
          </p:cNvPr>
          <p:cNvSpPr txBox="1"/>
          <p:nvPr/>
        </p:nvSpPr>
        <p:spPr>
          <a:xfrm>
            <a:off x="2103522" y="2325166"/>
            <a:ext cx="16476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/>
              <a:t>Arriving speed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/>
              <a:t>Data volume is different per day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887503-3435-4F8A-AFB8-51BA739EA87B}"/>
              </a:ext>
            </a:extLst>
          </p:cNvPr>
          <p:cNvSpPr txBox="1"/>
          <p:nvPr/>
        </p:nvSpPr>
        <p:spPr>
          <a:xfrm>
            <a:off x="3906938" y="2337422"/>
            <a:ext cx="16476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/>
              <a:t>Distributional changes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/>
              <a:t>Datatype changes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57B19E-56BA-4BE5-8417-7FDDCB42A822}"/>
              </a:ext>
            </a:extLst>
          </p:cNvPr>
          <p:cNvSpPr txBox="1"/>
          <p:nvPr/>
        </p:nvSpPr>
        <p:spPr>
          <a:xfrm>
            <a:off x="5652993" y="2325166"/>
            <a:ext cx="1647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/>
              <a:t>Lots of features </a:t>
            </a:r>
            <a:br>
              <a:rPr lang="en-US" sz="1400" dirty="0"/>
            </a:br>
            <a:r>
              <a:rPr lang="en-US" sz="1400" dirty="0"/>
              <a:t>to process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026D36-0A4B-47A8-8E63-3266C9F89366}"/>
              </a:ext>
            </a:extLst>
          </p:cNvPr>
          <p:cNvSpPr txBox="1"/>
          <p:nvPr/>
        </p:nvSpPr>
        <p:spPr>
          <a:xfrm>
            <a:off x="7441537" y="2317476"/>
            <a:ext cx="16476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/>
              <a:t>Objective depends on Domain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975206-D11C-411B-8667-404CDF73DCED}"/>
              </a:ext>
            </a:extLst>
          </p:cNvPr>
          <p:cNvSpPr/>
          <p:nvPr/>
        </p:nvSpPr>
        <p:spPr>
          <a:xfrm>
            <a:off x="857454" y="4409960"/>
            <a:ext cx="1463040" cy="4518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Adaptability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63ACE39-AF1A-46D2-A028-558A934CF555}"/>
              </a:ext>
            </a:extLst>
          </p:cNvPr>
          <p:cNvSpPr/>
          <p:nvPr/>
        </p:nvSpPr>
        <p:spPr>
          <a:xfrm>
            <a:off x="857454" y="4842008"/>
            <a:ext cx="1463040" cy="13681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A258C1-2D38-444B-A010-6451055B013A}"/>
              </a:ext>
            </a:extLst>
          </p:cNvPr>
          <p:cNvSpPr txBox="1"/>
          <p:nvPr/>
        </p:nvSpPr>
        <p:spPr>
          <a:xfrm>
            <a:off x="857454" y="4854509"/>
            <a:ext cx="1647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/>
              <a:t>Rapid detect of data evolution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400" dirty="0"/>
              <a:t>Remove old concepts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5E09B24-2BE8-4ADF-A311-D8705C6E714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50130" y="5769300"/>
            <a:ext cx="367094" cy="36709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8F6690D-4A60-42D7-A69F-DD04CF0DB9ED}"/>
              </a:ext>
            </a:extLst>
          </p:cNvPr>
          <p:cNvSpPr/>
          <p:nvPr/>
        </p:nvSpPr>
        <p:spPr>
          <a:xfrm>
            <a:off x="2699792" y="4408381"/>
            <a:ext cx="1463040" cy="4518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Availability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026C7E4-983D-401B-A464-AFB8665D305F}"/>
              </a:ext>
            </a:extLst>
          </p:cNvPr>
          <p:cNvSpPr/>
          <p:nvPr/>
        </p:nvSpPr>
        <p:spPr>
          <a:xfrm>
            <a:off x="2699792" y="4840429"/>
            <a:ext cx="1463040" cy="13681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F7BAD0-9154-4230-A0C9-BF17B8D9293A}"/>
              </a:ext>
            </a:extLst>
          </p:cNvPr>
          <p:cNvSpPr txBox="1"/>
          <p:nvPr/>
        </p:nvSpPr>
        <p:spPr>
          <a:xfrm>
            <a:off x="2636361" y="4815193"/>
            <a:ext cx="164760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300" dirty="0"/>
              <a:t>Able to predict anytime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300" dirty="0"/>
              <a:t>Less time to update the model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B86C155-5B19-4217-A063-6791A2E65FD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591" y="5707806"/>
            <a:ext cx="463440" cy="46344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2715FD2-B5D4-4962-988C-46DBCC2E60D8}"/>
              </a:ext>
            </a:extLst>
          </p:cNvPr>
          <p:cNvSpPr/>
          <p:nvPr/>
        </p:nvSpPr>
        <p:spPr>
          <a:xfrm>
            <a:off x="4572000" y="4437112"/>
            <a:ext cx="1463040" cy="4518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Limited Memory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2E41717-F105-4E23-BDE3-6801694F5F04}"/>
              </a:ext>
            </a:extLst>
          </p:cNvPr>
          <p:cNvSpPr/>
          <p:nvPr/>
        </p:nvSpPr>
        <p:spPr>
          <a:xfrm>
            <a:off x="4572000" y="4869160"/>
            <a:ext cx="1463040" cy="13681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7D28770-0BAC-40A2-8EFA-9B0B122A004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5062339" y="5773282"/>
            <a:ext cx="386228" cy="38622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0A725CF-6A86-4BDB-A017-B268B1BDFF4D}"/>
              </a:ext>
            </a:extLst>
          </p:cNvPr>
          <p:cNvSpPr txBox="1"/>
          <p:nvPr/>
        </p:nvSpPr>
        <p:spPr>
          <a:xfrm>
            <a:off x="4555355" y="4889877"/>
            <a:ext cx="164760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300" dirty="0"/>
              <a:t>Able to store current concepts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300" dirty="0"/>
              <a:t>Memory constraint for huge volume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2C6029E-ED1A-44F6-9738-FDC09C845317}"/>
              </a:ext>
            </a:extLst>
          </p:cNvPr>
          <p:cNvSpPr/>
          <p:nvPr/>
        </p:nvSpPr>
        <p:spPr>
          <a:xfrm>
            <a:off x="6406783" y="4435991"/>
            <a:ext cx="1463040" cy="4518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Re-usability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ABE2B52-F01F-43F3-A4F0-C3AF6999906E}"/>
              </a:ext>
            </a:extLst>
          </p:cNvPr>
          <p:cNvSpPr/>
          <p:nvPr/>
        </p:nvSpPr>
        <p:spPr>
          <a:xfrm>
            <a:off x="6406783" y="4868039"/>
            <a:ext cx="1463040" cy="13681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C361DF-6697-44F9-9B29-A9F852032A13}"/>
              </a:ext>
            </a:extLst>
          </p:cNvPr>
          <p:cNvSpPr txBox="1"/>
          <p:nvPr/>
        </p:nvSpPr>
        <p:spPr>
          <a:xfrm>
            <a:off x="6369337" y="4861778"/>
            <a:ext cx="16476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sz="1300" dirty="0"/>
              <a:t>Applicability for many domains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2C18188-8ED6-44C5-ADA7-BD5ADE086F6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945268" y="5739067"/>
            <a:ext cx="355332" cy="35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00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7467B9-011C-433D-B8D5-9ECD5B63FF86}"/>
              </a:ext>
            </a:extLst>
          </p:cNvPr>
          <p:cNvSpPr txBox="1"/>
          <p:nvPr/>
        </p:nvSpPr>
        <p:spPr>
          <a:xfrm>
            <a:off x="539552" y="1490008"/>
            <a:ext cx="77048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Online Semantic-enhanced Dirichlet Model for</a:t>
            </a:r>
          </a:p>
          <a:p>
            <a:pPr algn="ctr"/>
            <a:r>
              <a:rPr lang="en-US" alt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Text Stream Clustering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2D4BE-53BC-4187-A317-6C3DE44E2C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A5969107-FF35-42A6-8630-C988F7FE1BF5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90334EA-9142-4B82-97B8-4F4EE940D828}"/>
              </a:ext>
            </a:extLst>
          </p:cNvPr>
          <p:cNvSpPr/>
          <p:nvPr/>
        </p:nvSpPr>
        <p:spPr>
          <a:xfrm>
            <a:off x="3812595" y="620688"/>
            <a:ext cx="759405" cy="691889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455EC5-9698-4D57-A602-8BCA9EC22A3D}"/>
              </a:ext>
            </a:extLst>
          </p:cNvPr>
          <p:cNvSpPr txBox="1"/>
          <p:nvPr/>
        </p:nvSpPr>
        <p:spPr>
          <a:xfrm>
            <a:off x="755576" y="4952493"/>
            <a:ext cx="7704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Annual Meeting of the Association for Computational Linguistics, 2020</a:t>
            </a:r>
          </a:p>
        </p:txBody>
      </p:sp>
    </p:spTree>
    <p:extLst>
      <p:ext uri="{BB962C8B-B14F-4D97-AF65-F5344CB8AC3E}">
        <p14:creationId xmlns:p14="http://schemas.microsoft.com/office/powerpoint/2010/main" val="1043509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en-US" dirty="0"/>
              <a:t>Introduction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E6FC3D-F280-4C95-862D-5806760C8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5664A24A-9F07-4EFA-B137-71D3C0A23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130" y="966018"/>
            <a:ext cx="8597350" cy="5857207"/>
          </a:xfrm>
        </p:spPr>
        <p:txBody>
          <a:bodyPr/>
          <a:lstStyle/>
          <a:p>
            <a:r>
              <a:rPr lang="en-US" altLang="en-US" dirty="0">
                <a:latin typeface="+mj-lt"/>
              </a:rPr>
              <a:t>The task of </a:t>
            </a:r>
            <a:r>
              <a:rPr lang="en-US" alt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grouping</a:t>
            </a:r>
            <a:r>
              <a:rPr lang="en-US" altLang="en-US" dirty="0">
                <a:latin typeface="+mj-lt"/>
              </a:rPr>
              <a:t> similar documents is referred as clustering</a:t>
            </a:r>
          </a:p>
          <a:p>
            <a:endParaRPr lang="en-US" altLang="en-US" dirty="0">
              <a:latin typeface="+mj-lt"/>
            </a:endParaRPr>
          </a:p>
          <a:p>
            <a:r>
              <a:rPr lang="en-US" dirty="0">
                <a:latin typeface="+mj-lt"/>
              </a:rPr>
              <a:t>Clustering short text for stream environment is difficult due to:</a:t>
            </a:r>
          </a:p>
          <a:p>
            <a:pPr marL="552450" lvl="1" indent="-457200">
              <a:buFont typeface="+mj-lt"/>
              <a:buAutoNum type="arabicPeriod"/>
            </a:pPr>
            <a:endParaRPr lang="en-US" altLang="zh-CN" sz="2000" b="1" kern="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552450" lvl="1" indent="-457200">
              <a:buFont typeface="+mj-lt"/>
              <a:buAutoNum type="arabicPeriod"/>
            </a:pPr>
            <a:r>
              <a:rPr lang="en-US" altLang="zh-CN" sz="2000" b="1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Topic Evolution</a:t>
            </a:r>
          </a:p>
          <a:p>
            <a:pPr lvl="3" indent="-160338"/>
            <a:r>
              <a:rPr lang="en-US" altLang="zh-CN" sz="1400" b="1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the number of topics change over time</a:t>
            </a:r>
          </a:p>
          <a:p>
            <a:pPr lvl="3" indent="-160338"/>
            <a:r>
              <a:rPr lang="en-US" altLang="zh-CN" sz="1400" b="1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every day number of active events varies</a:t>
            </a:r>
          </a:p>
          <a:p>
            <a:pPr marL="552450" lvl="1" indent="-457200">
              <a:buFont typeface="+mj-lt"/>
              <a:buAutoNum type="arabicPeriod"/>
            </a:pPr>
            <a:endParaRPr lang="en-US" altLang="zh-CN" sz="2000" b="1" kern="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552450" lvl="1" indent="-457200">
              <a:buFont typeface="+mj-lt"/>
              <a:buAutoNum type="arabicPeriod"/>
            </a:pPr>
            <a:endParaRPr lang="en-US" altLang="zh-CN" sz="2000" b="1" kern="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552450" lvl="1" indent="-457200">
              <a:buFont typeface="+mj-lt"/>
              <a:buAutoNum type="arabicPeriod"/>
            </a:pPr>
            <a:endParaRPr lang="en-US" altLang="zh-CN" sz="2000" b="1" kern="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552450" lvl="1" indent="-457200">
              <a:buFont typeface="+mj-lt"/>
              <a:buAutoNum type="arabicPeriod"/>
            </a:pPr>
            <a:r>
              <a:rPr lang="en-US" altLang="zh-CN" sz="2000" b="1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Non-stationary feature size</a:t>
            </a:r>
          </a:p>
          <a:p>
            <a:pPr lvl="3" indent="-160338"/>
            <a:r>
              <a:rPr lang="en-US" altLang="zh-CN" sz="1400" b="1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new documents may contain some new words</a:t>
            </a:r>
          </a:p>
          <a:p>
            <a:pPr lvl="3" indent="-160338"/>
            <a:r>
              <a:rPr lang="en-US" altLang="zh-CN" sz="1400" b="1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documents of new topics may represented by new terms</a:t>
            </a:r>
          </a:p>
          <a:p>
            <a:pPr lvl="3" indent="-160338"/>
            <a:r>
              <a:rPr lang="en-US" altLang="zh-CN" sz="1400" b="1" kern="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Old terms may not be useful for new topics</a:t>
            </a:r>
          </a:p>
          <a:p>
            <a:pPr marL="552450" lvl="1" indent="-457200">
              <a:buFont typeface="+mj-lt"/>
              <a:buAutoNum type="arabicPeriod"/>
            </a:pPr>
            <a:endParaRPr lang="en-US" altLang="zh-CN" sz="2000" b="1" kern="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552450" lvl="1" indent="-457200">
              <a:buFont typeface="+mj-lt"/>
              <a:buAutoNum type="arabicPeriod"/>
            </a:pPr>
            <a:endParaRPr lang="en-US" altLang="zh-CN" sz="2000" b="1" kern="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sz="2200" dirty="0">
              <a:latin typeface="+mj-lt"/>
            </a:endParaRPr>
          </a:p>
          <a:p>
            <a:pPr lvl="1"/>
            <a:endParaRPr lang="en-US" sz="2000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1E2407B-12E0-42C3-A155-CAABBE4101DC}"/>
              </a:ext>
            </a:extLst>
          </p:cNvPr>
          <p:cNvGrpSpPr/>
          <p:nvPr/>
        </p:nvGrpSpPr>
        <p:grpSpPr>
          <a:xfrm>
            <a:off x="4529136" y="2714826"/>
            <a:ext cx="1549236" cy="1065841"/>
            <a:chOff x="1510596" y="3021107"/>
            <a:chExt cx="2829527" cy="233783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D0BDFBA-9DE4-417C-A6E8-CC4EC3D4FFF3}"/>
                </a:ext>
              </a:extLst>
            </p:cNvPr>
            <p:cNvSpPr/>
            <p:nvPr/>
          </p:nvSpPr>
          <p:spPr>
            <a:xfrm>
              <a:off x="1510596" y="3356456"/>
              <a:ext cx="1396778" cy="1328098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F14B5DF-F51C-4B01-AD89-14D1147C4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3071" y="3512415"/>
              <a:ext cx="457779" cy="45777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3FE9E4F-6346-4CB3-A38C-C6D64C54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0850" y="3529435"/>
              <a:ext cx="457779" cy="45777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1308839-82F7-465E-A9C5-BF3FFF324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8081" y="4006396"/>
              <a:ext cx="457779" cy="457779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715828-AA45-4D7A-962E-FEDC120F2AC0}"/>
                </a:ext>
              </a:extLst>
            </p:cNvPr>
            <p:cNvSpPr/>
            <p:nvPr/>
          </p:nvSpPr>
          <p:spPr>
            <a:xfrm>
              <a:off x="2479205" y="4030839"/>
              <a:ext cx="1396778" cy="1328098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1F497D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9826D97-89E4-405B-B758-9B577062C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1680" y="4186798"/>
              <a:ext cx="457779" cy="45777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C8E80F2-E28F-4DB1-BC26-4236978D3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459" y="4203818"/>
              <a:ext cx="457779" cy="45777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A68F70B-9C07-43F6-8607-B6ABDD783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6690" y="4680779"/>
              <a:ext cx="457779" cy="457779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6592B40-C8DC-4B23-A5CA-58951988771F}"/>
                </a:ext>
              </a:extLst>
            </p:cNvPr>
            <p:cNvGrpSpPr/>
            <p:nvPr/>
          </p:nvGrpSpPr>
          <p:grpSpPr>
            <a:xfrm>
              <a:off x="2943345" y="3021107"/>
              <a:ext cx="1396778" cy="1328098"/>
              <a:chOff x="2764389" y="1227194"/>
              <a:chExt cx="1396778" cy="1328098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C345E4F-AEBA-4840-8B78-4F7BC9F6FF8A}"/>
                  </a:ext>
                </a:extLst>
              </p:cNvPr>
              <p:cNvSpPr/>
              <p:nvPr/>
            </p:nvSpPr>
            <p:spPr>
              <a:xfrm>
                <a:off x="2764389" y="1227194"/>
                <a:ext cx="1396778" cy="1328098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9BBB59">
                    <a:lumMod val="50000"/>
                  </a:srgbClr>
                </a:solidFill>
                <a:prstDash val="solid"/>
              </a:ln>
              <a:effectLst/>
            </p:spPr>
            <p:txBody>
              <a:bodyPr lIns="640080" tIns="64008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E31ABFD2-8D33-41D9-9E79-279E7FCA6C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864" y="1383153"/>
                <a:ext cx="457779" cy="457779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BEBB3D83-4293-479D-BC2E-81E476947C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4643" y="1400173"/>
                <a:ext cx="457779" cy="457779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2249CC5-4ABE-4B1E-9F90-8A72EBEBA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1874" y="1877134"/>
                <a:ext cx="457779" cy="457779"/>
              </a:xfrm>
              <a:prstGeom prst="rect">
                <a:avLst/>
              </a:prstGeom>
            </p:spPr>
          </p:pic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E174BE7-4990-476A-A88A-7620F5BFE227}"/>
              </a:ext>
            </a:extLst>
          </p:cNvPr>
          <p:cNvGrpSpPr/>
          <p:nvPr/>
        </p:nvGrpSpPr>
        <p:grpSpPr>
          <a:xfrm>
            <a:off x="7058908" y="2665532"/>
            <a:ext cx="1261204" cy="1048173"/>
            <a:chOff x="6263124" y="2826096"/>
            <a:chExt cx="2570114" cy="294722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2365986-E880-4221-BBF3-459B6DE8332D}"/>
                </a:ext>
              </a:extLst>
            </p:cNvPr>
            <p:cNvGrpSpPr/>
            <p:nvPr/>
          </p:nvGrpSpPr>
          <p:grpSpPr>
            <a:xfrm>
              <a:off x="7436460" y="3884184"/>
              <a:ext cx="1396778" cy="1328098"/>
              <a:chOff x="2764389" y="1227194"/>
              <a:chExt cx="1396778" cy="1328098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FADEE53-F239-4E91-8D9C-5020668C4FC0}"/>
                  </a:ext>
                </a:extLst>
              </p:cNvPr>
              <p:cNvSpPr/>
              <p:nvPr/>
            </p:nvSpPr>
            <p:spPr>
              <a:xfrm>
                <a:off x="2764389" y="1227194"/>
                <a:ext cx="1396778" cy="1328098"/>
              </a:xfrm>
              <a:prstGeom prst="ellipse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640080" tIns="64008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D1BB6BBC-3DD0-4778-8012-D4D8F82A4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864" y="1383153"/>
                <a:ext cx="457779" cy="457779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B849AF28-3918-4C54-9EE8-8E5D558C61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4643" y="1400173"/>
                <a:ext cx="457779" cy="457779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2FA0174D-27E4-4CAF-972D-0B15CF9E3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1874" y="1877134"/>
                <a:ext cx="457779" cy="457779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90BC1AF-04C8-4208-996B-6845797490D3}"/>
                </a:ext>
              </a:extLst>
            </p:cNvPr>
            <p:cNvGrpSpPr/>
            <p:nvPr/>
          </p:nvGrpSpPr>
          <p:grpSpPr>
            <a:xfrm>
              <a:off x="7213558" y="2826096"/>
              <a:ext cx="1396778" cy="1328098"/>
              <a:chOff x="2764389" y="1227194"/>
              <a:chExt cx="1396778" cy="1328098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A4E860A-9B8E-493A-B8C4-98B54565191F}"/>
                  </a:ext>
                </a:extLst>
              </p:cNvPr>
              <p:cNvSpPr/>
              <p:nvPr/>
            </p:nvSpPr>
            <p:spPr>
              <a:xfrm>
                <a:off x="2764389" y="1227194"/>
                <a:ext cx="1396778" cy="1328098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9BBB59">
                    <a:lumMod val="50000"/>
                  </a:srgbClr>
                </a:solidFill>
                <a:prstDash val="solid"/>
              </a:ln>
              <a:effectLst/>
            </p:spPr>
            <p:txBody>
              <a:bodyPr lIns="640080" tIns="64008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7AC261E-A9AB-472B-897F-187133A9AF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864" y="1383153"/>
                <a:ext cx="457779" cy="457779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2A744AAF-592C-4595-9A4E-8E8ED3AA9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4643" y="1400173"/>
                <a:ext cx="457779" cy="457779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10E0D409-B4B1-4B4E-BE84-A995C962D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1874" y="1877134"/>
                <a:ext cx="457779" cy="457779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C990E09-78F1-48EF-A798-5F324B138B3B}"/>
                </a:ext>
              </a:extLst>
            </p:cNvPr>
            <p:cNvGrpSpPr/>
            <p:nvPr/>
          </p:nvGrpSpPr>
          <p:grpSpPr>
            <a:xfrm>
              <a:off x="6263124" y="3127397"/>
              <a:ext cx="1396778" cy="1328098"/>
              <a:chOff x="2764389" y="1227194"/>
              <a:chExt cx="1396778" cy="1328098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4A7537FA-0AEA-45BA-A903-8DF50565E3A8}"/>
                  </a:ext>
                </a:extLst>
              </p:cNvPr>
              <p:cNvSpPr/>
              <p:nvPr/>
            </p:nvSpPr>
            <p:spPr>
              <a:xfrm>
                <a:off x="2764389" y="1227194"/>
                <a:ext cx="1396778" cy="1328098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chemeClr val="accent1">
                    <a:lumMod val="75000"/>
                  </a:schemeClr>
                </a:solidFill>
                <a:prstDash val="solid"/>
              </a:ln>
              <a:effectLst/>
            </p:spPr>
            <p:txBody>
              <a:bodyPr lIns="640080" tIns="64008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AC336DA-B29E-4490-B988-465DBC09EA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864" y="1383153"/>
                <a:ext cx="457779" cy="457779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92E61875-C368-4216-BDFF-003C930C5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4643" y="1400173"/>
                <a:ext cx="457779" cy="457779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B856EEB8-66B9-4593-BE9F-5432CBEA91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1874" y="1877134"/>
                <a:ext cx="457779" cy="457779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69F4EC2-7BBC-485A-B07C-6C19C41D60D2}"/>
                </a:ext>
              </a:extLst>
            </p:cNvPr>
            <p:cNvGrpSpPr/>
            <p:nvPr/>
          </p:nvGrpSpPr>
          <p:grpSpPr>
            <a:xfrm>
              <a:off x="6454557" y="4445219"/>
              <a:ext cx="1396778" cy="1328098"/>
              <a:chOff x="2764389" y="1227194"/>
              <a:chExt cx="1396778" cy="1328098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D78DED9-C9D9-40D6-A8F3-64E5E4D1B309}"/>
                  </a:ext>
                </a:extLst>
              </p:cNvPr>
              <p:cNvSpPr/>
              <p:nvPr/>
            </p:nvSpPr>
            <p:spPr>
              <a:xfrm>
                <a:off x="2764389" y="1227194"/>
                <a:ext cx="1396778" cy="1328098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FFC000"/>
                </a:solidFill>
                <a:prstDash val="solid"/>
              </a:ln>
              <a:effectLst/>
            </p:spPr>
            <p:txBody>
              <a:bodyPr lIns="640080" tIns="64008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3857794C-DBFA-474C-AC47-5576F7964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864" y="1383153"/>
                <a:ext cx="457779" cy="457779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F8A8862-3476-4572-8D8B-7078DF0189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4643" y="1400173"/>
                <a:ext cx="457779" cy="457779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1826A270-102B-4651-8796-78434E99C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1874" y="1877134"/>
                <a:ext cx="457779" cy="457779"/>
              </a:xfrm>
              <a:prstGeom prst="rect">
                <a:avLst/>
              </a:prstGeom>
            </p:spPr>
          </p:pic>
        </p:grp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5A84484-ED7A-49DA-8D65-5E3F70FB2DD6}"/>
              </a:ext>
            </a:extLst>
          </p:cNvPr>
          <p:cNvCxnSpPr>
            <a:cxnSpLocks/>
          </p:cNvCxnSpPr>
          <p:nvPr/>
        </p:nvCxnSpPr>
        <p:spPr>
          <a:xfrm>
            <a:off x="6257328" y="3320320"/>
            <a:ext cx="660858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C3E18B5-5244-4B73-8349-2FF540AE7EAA}"/>
              </a:ext>
            </a:extLst>
          </p:cNvPr>
          <p:cNvSpPr txBox="1"/>
          <p:nvPr/>
        </p:nvSpPr>
        <p:spPr>
          <a:xfrm>
            <a:off x="5775540" y="3339158"/>
            <a:ext cx="1142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C00000"/>
                </a:solidFill>
                <a:latin typeface="Lucida Sans" panose="020B0602030504020204" pitchFamily="34" charset="0"/>
              </a:rPr>
              <a:t>15</a:t>
            </a:r>
            <a:r>
              <a:rPr lang="en-US" sz="1400" b="1" u="sng" baseline="30000" dirty="0">
                <a:solidFill>
                  <a:srgbClr val="C00000"/>
                </a:solidFill>
                <a:latin typeface="Lucida Sans" panose="020B0602030504020204" pitchFamily="34" charset="0"/>
              </a:rPr>
              <a:t>th</a:t>
            </a:r>
            <a:r>
              <a:rPr lang="en-US" sz="1400" b="1" u="sng" dirty="0">
                <a:solidFill>
                  <a:srgbClr val="C00000"/>
                </a:solidFill>
                <a:latin typeface="Lucida Sans" panose="020B0602030504020204" pitchFamily="34" charset="0"/>
              </a:rPr>
              <a:t>  Jan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A769AC9-3489-486A-A4FF-6AA12E49ECC5}"/>
              </a:ext>
            </a:extLst>
          </p:cNvPr>
          <p:cNvSpPr txBox="1"/>
          <p:nvPr/>
        </p:nvSpPr>
        <p:spPr>
          <a:xfrm>
            <a:off x="8109874" y="3462742"/>
            <a:ext cx="1142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solidFill>
                  <a:srgbClr val="C00000"/>
                </a:solidFill>
                <a:latin typeface="Lucida Sans" panose="020B0602030504020204" pitchFamily="34" charset="0"/>
              </a:rPr>
              <a:t>16</a:t>
            </a:r>
            <a:r>
              <a:rPr lang="en-US" sz="1400" b="1" u="sng" baseline="30000" dirty="0">
                <a:solidFill>
                  <a:srgbClr val="C00000"/>
                </a:solidFill>
                <a:latin typeface="Lucida Sans" panose="020B0602030504020204" pitchFamily="34" charset="0"/>
              </a:rPr>
              <a:t>th</a:t>
            </a:r>
            <a:r>
              <a:rPr lang="en-US" sz="1400" b="1" u="sng" dirty="0">
                <a:solidFill>
                  <a:srgbClr val="C00000"/>
                </a:solidFill>
                <a:latin typeface="Lucida Sans" panose="020B0602030504020204" pitchFamily="34" charset="0"/>
              </a:rPr>
              <a:t>  Jan</a:t>
            </a:r>
          </a:p>
        </p:txBody>
      </p:sp>
      <p:graphicFrame>
        <p:nvGraphicFramePr>
          <p:cNvPr id="60" name="Table 60">
            <a:extLst>
              <a:ext uri="{FF2B5EF4-FFF2-40B4-BE49-F238E27FC236}">
                <a16:creationId xmlns:a16="http://schemas.microsoft.com/office/drawing/2014/main" id="{66B07CCF-0099-43C6-B775-8844C72F7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463340"/>
              </p:ext>
            </p:extLst>
          </p:nvPr>
        </p:nvGraphicFramePr>
        <p:xfrm>
          <a:off x="5536930" y="4430718"/>
          <a:ext cx="359231" cy="12139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9231">
                  <a:extLst>
                    <a:ext uri="{9D8B030D-6E8A-4147-A177-3AD203B41FA5}">
                      <a16:colId xmlns:a16="http://schemas.microsoft.com/office/drawing/2014/main" val="2438369640"/>
                    </a:ext>
                  </a:extLst>
                </a:gridCol>
              </a:tblGrid>
              <a:tr h="24279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405741"/>
                  </a:ext>
                </a:extLst>
              </a:tr>
              <a:tr h="24279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381247"/>
                  </a:ext>
                </a:extLst>
              </a:tr>
              <a:tr h="24279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531400"/>
                  </a:ext>
                </a:extLst>
              </a:tr>
              <a:tr h="24279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865708"/>
                  </a:ext>
                </a:extLst>
              </a:tr>
              <a:tr h="24279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023079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3B046BE6-821E-4B60-B66F-09391396A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685148"/>
              </p:ext>
            </p:extLst>
          </p:nvPr>
        </p:nvGraphicFramePr>
        <p:xfrm>
          <a:off x="6741994" y="4249708"/>
          <a:ext cx="359231" cy="169957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9231">
                  <a:extLst>
                    <a:ext uri="{9D8B030D-6E8A-4147-A177-3AD203B41FA5}">
                      <a16:colId xmlns:a16="http://schemas.microsoft.com/office/drawing/2014/main" val="2438369640"/>
                    </a:ext>
                  </a:extLst>
                </a:gridCol>
              </a:tblGrid>
              <a:tr h="24279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405741"/>
                  </a:ext>
                </a:extLst>
              </a:tr>
              <a:tr h="24279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381247"/>
                  </a:ext>
                </a:extLst>
              </a:tr>
              <a:tr h="24279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531400"/>
                  </a:ext>
                </a:extLst>
              </a:tr>
              <a:tr h="24279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02227"/>
                  </a:ext>
                </a:extLst>
              </a:tr>
              <a:tr h="24279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865708"/>
                  </a:ext>
                </a:extLst>
              </a:tr>
              <a:tr h="24279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023079"/>
                  </a:ext>
                </a:extLst>
              </a:tr>
              <a:tr h="24279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933783"/>
                  </a:ext>
                </a:extLst>
              </a:tr>
            </a:tbl>
          </a:graphicData>
        </a:graphic>
      </p:graphicFrame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E117F0C-D2C7-401F-BF09-3298092719BD}"/>
              </a:ext>
            </a:extLst>
          </p:cNvPr>
          <p:cNvCxnSpPr>
            <a:cxnSpLocks/>
          </p:cNvCxnSpPr>
          <p:nvPr/>
        </p:nvCxnSpPr>
        <p:spPr>
          <a:xfrm>
            <a:off x="5965138" y="5044052"/>
            <a:ext cx="660858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6CB9EC4-0C25-43C5-8333-593AB8B49919}"/>
              </a:ext>
            </a:extLst>
          </p:cNvPr>
          <p:cNvCxnSpPr>
            <a:cxnSpLocks/>
          </p:cNvCxnSpPr>
          <p:nvPr/>
        </p:nvCxnSpPr>
        <p:spPr>
          <a:xfrm>
            <a:off x="7182258" y="5037708"/>
            <a:ext cx="660858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5" name="Table 60">
            <a:extLst>
              <a:ext uri="{FF2B5EF4-FFF2-40B4-BE49-F238E27FC236}">
                <a16:creationId xmlns:a16="http://schemas.microsoft.com/office/drawing/2014/main" id="{BAA00905-369C-4F1F-BD59-0162793B1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661689"/>
              </p:ext>
            </p:extLst>
          </p:nvPr>
        </p:nvGraphicFramePr>
        <p:xfrm>
          <a:off x="7957185" y="4550339"/>
          <a:ext cx="359231" cy="971184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9231">
                  <a:extLst>
                    <a:ext uri="{9D8B030D-6E8A-4147-A177-3AD203B41FA5}">
                      <a16:colId xmlns:a16="http://schemas.microsoft.com/office/drawing/2014/main" val="2438369640"/>
                    </a:ext>
                  </a:extLst>
                </a:gridCol>
              </a:tblGrid>
              <a:tr h="24279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405741"/>
                  </a:ext>
                </a:extLst>
              </a:tr>
              <a:tr h="24279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381247"/>
                  </a:ext>
                </a:extLst>
              </a:tr>
              <a:tr h="24279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531400"/>
                  </a:ext>
                </a:extLst>
              </a:tr>
              <a:tr h="242796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865708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039DB0D3-F609-470A-888E-B8520E7C3DAE}"/>
              </a:ext>
            </a:extLst>
          </p:cNvPr>
          <p:cNvSpPr txBox="1"/>
          <p:nvPr/>
        </p:nvSpPr>
        <p:spPr>
          <a:xfrm>
            <a:off x="5823152" y="4774321"/>
            <a:ext cx="11426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  <a:latin typeface="Lucida Sans" panose="020B0602030504020204" pitchFamily="34" charset="0"/>
              </a:rPr>
              <a:t>15</a:t>
            </a:r>
            <a:r>
              <a:rPr lang="en-US" sz="1100" b="1" baseline="30000" dirty="0">
                <a:solidFill>
                  <a:srgbClr val="C00000"/>
                </a:solidFill>
                <a:latin typeface="Lucida Sans" panose="020B0602030504020204" pitchFamily="34" charset="0"/>
              </a:rPr>
              <a:t>th</a:t>
            </a:r>
            <a:r>
              <a:rPr lang="en-US" sz="1100" b="1" dirty="0">
                <a:solidFill>
                  <a:srgbClr val="C00000"/>
                </a:solidFill>
                <a:latin typeface="Lucida Sans" panose="020B0602030504020204" pitchFamily="34" charset="0"/>
              </a:rPr>
              <a:t>  Jan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DDA5878-C8CF-4C7A-BB23-E2FC8BFABAB3}"/>
              </a:ext>
            </a:extLst>
          </p:cNvPr>
          <p:cNvSpPr txBox="1"/>
          <p:nvPr/>
        </p:nvSpPr>
        <p:spPr>
          <a:xfrm>
            <a:off x="7069784" y="4708126"/>
            <a:ext cx="1142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  <a:latin typeface="Lucida Sans" panose="020B0602030504020204" pitchFamily="34" charset="0"/>
              </a:rPr>
              <a:t>16</a:t>
            </a:r>
            <a:r>
              <a:rPr lang="en-US" sz="1200" b="1" baseline="30000" dirty="0">
                <a:solidFill>
                  <a:srgbClr val="C00000"/>
                </a:solidFill>
                <a:latin typeface="Lucida Sans" panose="020B0602030504020204" pitchFamily="34" charset="0"/>
              </a:rPr>
              <a:t>th</a:t>
            </a:r>
            <a:r>
              <a:rPr lang="en-US" sz="1200" b="1" dirty="0">
                <a:solidFill>
                  <a:srgbClr val="C00000"/>
                </a:solidFill>
                <a:latin typeface="Lucida Sans" panose="020B0602030504020204" pitchFamily="34" charset="0"/>
              </a:rPr>
              <a:t>  Jan</a:t>
            </a:r>
          </a:p>
        </p:txBody>
      </p:sp>
    </p:spTree>
    <p:extLst>
      <p:ext uri="{BB962C8B-B14F-4D97-AF65-F5344CB8AC3E}">
        <p14:creationId xmlns:p14="http://schemas.microsoft.com/office/powerpoint/2010/main" val="730753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en-US" dirty="0"/>
              <a:t>State-of-the-art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472E13-7AA0-486D-A59D-F250ACF98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69107-FF35-42A6-8630-C988F7FE1BF5}" type="slidenum">
              <a:rPr lang="zh-CN" altLang="en-US" sz="1100" smtClean="0"/>
              <a:t>9</a:t>
            </a:fld>
            <a:endParaRPr lang="zh-CN" altLang="en-US" sz="1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C44F6C-ACBB-4330-930F-25EE5850D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2908" y="5198108"/>
            <a:ext cx="461665" cy="369332"/>
          </a:xfrm>
          <a:prstGeom prst="rect">
            <a:avLst/>
          </a:prstGeom>
          <a:solidFill>
            <a:schemeClr val="bg1"/>
          </a:solidFill>
          <a:ln w="9525">
            <a:noFill/>
            <a:prstDash val="lgDash"/>
            <a:miter lim="800000"/>
            <a:headEnd/>
            <a:tailEnd/>
          </a:ln>
          <a:effectLst/>
        </p:spPr>
        <p:txBody>
          <a:bodyPr vert="eaVert"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zh-CN" kern="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" name="Content Placeholder 3">
            <a:extLst>
              <a:ext uri="{FF2B5EF4-FFF2-40B4-BE49-F238E27FC236}">
                <a16:creationId xmlns:a16="http://schemas.microsoft.com/office/drawing/2014/main" id="{D2F980D9-AFE4-47F6-8EB0-05C7C5077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130" y="966018"/>
            <a:ext cx="8286808" cy="3738489"/>
          </a:xfrm>
        </p:spPr>
        <p:txBody>
          <a:bodyPr/>
          <a:lstStyle/>
          <a:p>
            <a:r>
              <a:rPr lang="en-US" altLang="en-US" dirty="0">
                <a:latin typeface="+mj-lt"/>
              </a:rPr>
              <a:t>Previous algorithms for such </a:t>
            </a:r>
            <a:r>
              <a:rPr lang="en-US" alt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clustering task </a:t>
            </a:r>
            <a:r>
              <a:rPr lang="en-US" altLang="en-US" dirty="0">
                <a:latin typeface="+mj-lt"/>
              </a:rPr>
              <a:t>follow the generative model referred as </a:t>
            </a:r>
            <a:r>
              <a:rPr lang="en-US" alt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topic</a:t>
            </a:r>
            <a:r>
              <a:rPr lang="en-US" altLang="en-US" b="0" dirty="0"/>
              <a:t> </a:t>
            </a:r>
            <a:r>
              <a:rPr lang="en-US" alt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modeling</a:t>
            </a:r>
            <a:endParaRPr lang="en-US" altLang="en-US" dirty="0">
              <a:latin typeface="+mj-lt"/>
            </a:endParaRPr>
          </a:p>
          <a:p>
            <a:r>
              <a:rPr lang="en-US" altLang="en-US" dirty="0">
                <a:latin typeface="+mj-lt"/>
              </a:rPr>
              <a:t>These generative models are transformed from </a:t>
            </a:r>
            <a:r>
              <a:rPr lang="en-US" alt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stochastic</a:t>
            </a:r>
            <a:r>
              <a:rPr lang="en-US" altLang="en-US" dirty="0">
                <a:latin typeface="+mj-lt"/>
              </a:rPr>
              <a:t> </a:t>
            </a:r>
            <a:r>
              <a:rPr lang="en-US" alt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pr</a:t>
            </a:r>
            <a:r>
              <a:rPr lang="en-US" altLang="en-US" dirty="0">
                <a:solidFill>
                  <a:srgbClr val="A14D07"/>
                </a:solidFill>
                <a:latin typeface="+mj-lt"/>
              </a:rPr>
              <a:t>oc</a:t>
            </a:r>
            <a:r>
              <a:rPr lang="en-US" altLang="en-US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ess</a:t>
            </a:r>
            <a:r>
              <a:rPr lang="en-US" altLang="en-US" dirty="0">
                <a:latin typeface="+mj-lt"/>
              </a:rPr>
              <a:t> to model the random generation of documents from known vocabulary</a:t>
            </a:r>
          </a:p>
          <a:p>
            <a:r>
              <a:rPr lang="en-US" altLang="en-US" dirty="0">
                <a:latin typeface="+mj-lt"/>
              </a:rPr>
              <a:t>The LDA is initial topic model which works on static environment to construct </a:t>
            </a:r>
            <a:r>
              <a:rPr lang="en-US" altLang="en-US" dirty="0">
                <a:solidFill>
                  <a:srgbClr val="A14D07"/>
                </a:solidFill>
                <a:latin typeface="+mj-lt"/>
              </a:rPr>
              <a:t>topic-document</a:t>
            </a:r>
            <a:r>
              <a:rPr lang="en-US" altLang="en-US" dirty="0">
                <a:latin typeface="+mj-lt"/>
              </a:rPr>
              <a:t> matrix</a:t>
            </a:r>
          </a:p>
          <a:p>
            <a:endParaRPr lang="en-US" altLang="en-US" b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5BAFD55-9FED-4DA8-A52A-89675BE89A16}"/>
              </a:ext>
            </a:extLst>
          </p:cNvPr>
          <p:cNvGrpSpPr/>
          <p:nvPr/>
        </p:nvGrpSpPr>
        <p:grpSpPr>
          <a:xfrm rot="16200000">
            <a:off x="4068711" y="3042100"/>
            <a:ext cx="1043845" cy="4588527"/>
            <a:chOff x="783676" y="1924655"/>
            <a:chExt cx="1041677" cy="483660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A1EE9F-2540-4C8D-B41F-8BC113F7ECD3}"/>
                </a:ext>
              </a:extLst>
            </p:cNvPr>
            <p:cNvSpPr/>
            <p:nvPr/>
          </p:nvSpPr>
          <p:spPr>
            <a:xfrm>
              <a:off x="950903" y="6166779"/>
              <a:ext cx="658108" cy="594481"/>
            </a:xfrm>
            <a:prstGeom prst="ellipse">
              <a:avLst/>
            </a:prstGeom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eaVert" lIns="91424" tIns="79234" rIns="91424" bIns="79234" rtlCol="0" anchor="ctr"/>
            <a:lstStyle/>
            <a:p>
              <a:pPr algn="ctr"/>
              <a:r>
                <a:rPr lang="el-GR" sz="28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β</a:t>
              </a:r>
              <a:endParaRPr lang="en-US" sz="2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17CDB92-0E01-4CD0-B10F-F35C32291F1F}"/>
                </a:ext>
              </a:extLst>
            </p:cNvPr>
            <p:cNvCxnSpPr/>
            <p:nvPr/>
          </p:nvCxnSpPr>
          <p:spPr>
            <a:xfrm>
              <a:off x="1291147" y="2470073"/>
              <a:ext cx="4558" cy="460625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E572B8-CCBE-472D-A26A-85FC3D77F11F}"/>
                </a:ext>
              </a:extLst>
            </p:cNvPr>
            <p:cNvCxnSpPr>
              <a:cxnSpLocks/>
              <a:stCxn id="7" idx="0"/>
              <a:endCxn id="11" idx="4"/>
            </p:cNvCxnSpPr>
            <p:nvPr/>
          </p:nvCxnSpPr>
          <p:spPr>
            <a:xfrm flipH="1" flipV="1">
              <a:off x="1278199" y="5910341"/>
              <a:ext cx="1758" cy="256438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EDEE27BB-3A8F-4E95-9B3D-9DA5F7902730}"/>
                    </a:ext>
                  </a:extLst>
                </p:cNvPr>
                <p:cNvSpPr/>
                <p:nvPr/>
              </p:nvSpPr>
              <p:spPr>
                <a:xfrm>
                  <a:off x="949146" y="5315860"/>
                  <a:ext cx="658106" cy="594481"/>
                </a:xfrm>
                <a:prstGeom prst="ellipse">
                  <a:avLst/>
                </a:prstGeom>
                <a:ln w="28575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eaVert" lIns="91424" tIns="0" rIns="0" bIns="79234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𝒩</m:t>
                        </m:r>
                      </m:oMath>
                    </m:oMathPara>
                  </a14:m>
                  <a:endPara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EDEE27BB-3A8F-4E95-9B3D-9DA5F79027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146" y="5315860"/>
                  <a:ext cx="658106" cy="594481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>
                  <a:solidFill>
                    <a:schemeClr val="bg2">
                      <a:lumMod val="1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3D35549-188D-4F0B-8910-5AF9BE5CF00A}"/>
                </a:ext>
              </a:extLst>
            </p:cNvPr>
            <p:cNvGrpSpPr/>
            <p:nvPr/>
          </p:nvGrpSpPr>
          <p:grpSpPr>
            <a:xfrm>
              <a:off x="783676" y="2674930"/>
              <a:ext cx="1041677" cy="2640930"/>
              <a:chOff x="1658818" y="1387671"/>
              <a:chExt cx="1167942" cy="358477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ounded Rectangle 11">
                    <a:extLst>
                      <a:ext uri="{FF2B5EF4-FFF2-40B4-BE49-F238E27FC236}">
                        <a16:creationId xmlns:a16="http://schemas.microsoft.com/office/drawing/2014/main" id="{2A1F6238-9015-4D31-BB94-41990F1CCEE1}"/>
                      </a:ext>
                    </a:extLst>
                  </p:cNvPr>
                  <p:cNvSpPr/>
                  <p:nvPr/>
                </p:nvSpPr>
                <p:spPr>
                  <a:xfrm>
                    <a:off x="1658818" y="1387671"/>
                    <a:ext cx="1167942" cy="3267778"/>
                  </a:xfrm>
                  <a:prstGeom prst="roundRect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eaVert" lIns="731520" tIns="1822704" rIns="0" b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oMath>
                      </m:oMathPara>
                    </a14:m>
                    <a:endParaRPr lang="en-US" sz="15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Rounded Rectangle 11">
                    <a:extLst>
                      <a:ext uri="{FF2B5EF4-FFF2-40B4-BE49-F238E27FC236}">
                        <a16:creationId xmlns:a16="http://schemas.microsoft.com/office/drawing/2014/main" id="{2A1F6238-9015-4D31-BB94-41990F1CCEE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58818" y="1387671"/>
                    <a:ext cx="1167942" cy="3267778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720ED473-CA50-4082-80DA-7DBD3A3320FF}"/>
                  </a:ext>
                </a:extLst>
              </p:cNvPr>
              <p:cNvCxnSpPr/>
              <p:nvPr/>
            </p:nvCxnSpPr>
            <p:spPr>
              <a:xfrm>
                <a:off x="2187388" y="2484471"/>
                <a:ext cx="7292" cy="640212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AD01DE3-9698-470D-8CF8-0F9A0A7EEB55}"/>
                  </a:ext>
                </a:extLst>
              </p:cNvPr>
              <p:cNvCxnSpPr/>
              <p:nvPr/>
            </p:nvCxnSpPr>
            <p:spPr>
              <a:xfrm flipV="1">
                <a:off x="2180868" y="3931627"/>
                <a:ext cx="6520" cy="1040817"/>
              </a:xfrm>
              <a:prstGeom prst="straightConnector1">
                <a:avLst/>
              </a:prstGeom>
              <a:ln w="28575" cmpd="sng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DD84DE7-4D06-4DB7-85F6-EFD5BF245E43}"/>
                </a:ext>
              </a:extLst>
            </p:cNvPr>
            <p:cNvSpPr/>
            <p:nvPr/>
          </p:nvSpPr>
          <p:spPr>
            <a:xfrm>
              <a:off x="937240" y="1924655"/>
              <a:ext cx="658108" cy="594481"/>
            </a:xfrm>
            <a:prstGeom prst="ellipse">
              <a:avLst/>
            </a:prstGeom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eaVert" lIns="91424" tIns="79234" rIns="91424" bIns="79234" rtlCol="0" anchor="ctr"/>
            <a:lstStyle/>
            <a:p>
              <a:pPr algn="ctr"/>
              <a:r>
                <a:rPr lang="el-GR" sz="28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rPr>
                <a:t>θ</a:t>
              </a:r>
              <a:endParaRPr lang="en-US" sz="2800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E67C247-827D-4158-90F8-48F29C34DC21}"/>
                    </a:ext>
                  </a:extLst>
                </p:cNvPr>
                <p:cNvSpPr/>
                <p:nvPr/>
              </p:nvSpPr>
              <p:spPr>
                <a:xfrm>
                  <a:off x="948300" y="2888471"/>
                  <a:ext cx="658108" cy="594481"/>
                </a:xfrm>
                <a:prstGeom prst="ellipse">
                  <a:avLst/>
                </a:prstGeom>
                <a:ln w="28575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eaVert" lIns="182848" tIns="79234" rIns="91424" bIns="79234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𝔃</m:t>
                        </m:r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E67C247-827D-4158-90F8-48F29C34DC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300" y="2888471"/>
                  <a:ext cx="658108" cy="59448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bg2">
                      <a:lumMod val="1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01DEDC0-C6F0-4846-A19C-4FC2520941CD}"/>
                    </a:ext>
                  </a:extLst>
                </p:cNvPr>
                <p:cNvSpPr/>
                <p:nvPr/>
              </p:nvSpPr>
              <p:spPr>
                <a:xfrm>
                  <a:off x="956286" y="3954601"/>
                  <a:ext cx="658108" cy="59448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28575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eaVert" lIns="182848" tIns="79234" rIns="91424" bIns="79234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01DEDC0-C6F0-4846-A19C-4FC2520941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286" y="3954601"/>
                  <a:ext cx="658108" cy="59448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bg2">
                      <a:lumMod val="1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3923C06-B3DF-4677-B8EE-8F7422AD4C9B}"/>
                    </a:ext>
                  </a:extLst>
                </p:cNvPr>
                <p:cNvSpPr/>
                <p:nvPr/>
              </p:nvSpPr>
              <p:spPr>
                <a:xfrm>
                  <a:off x="817240" y="5209545"/>
                  <a:ext cx="989940" cy="903643"/>
                </a:xfrm>
                <a:prstGeom prst="rect">
                  <a:avLst/>
                </a:prstGeom>
                <a:noFill/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lIns="639967" tIns="639967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𝐾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3923C06-B3DF-4677-B8EE-8F7422AD4C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240" y="5209545"/>
                  <a:ext cx="989940" cy="9036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222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001AC21-93A0-4F7D-A44D-69698952F06F}"/>
              </a:ext>
            </a:extLst>
          </p:cNvPr>
          <p:cNvSpPr txBox="1"/>
          <p:nvPr/>
        </p:nvSpPr>
        <p:spPr>
          <a:xfrm>
            <a:off x="5292080" y="4111111"/>
            <a:ext cx="1286860" cy="53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A14D07"/>
                </a:solidFill>
              </a:rPr>
              <a:t>Topic-word distribution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F6C244-80D2-4D5B-B203-D42ADCEF4F97}"/>
              </a:ext>
            </a:extLst>
          </p:cNvPr>
          <p:cNvSpPr txBox="1"/>
          <p:nvPr/>
        </p:nvSpPr>
        <p:spPr>
          <a:xfrm>
            <a:off x="1809237" y="4233280"/>
            <a:ext cx="1441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A14D07"/>
                </a:solidFill>
              </a:rPr>
              <a:t>Document-Topic distribution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78A5E7-D1FE-4F35-AA62-F7094AF6CD41}"/>
              </a:ext>
            </a:extLst>
          </p:cNvPr>
          <p:cNvSpPr txBox="1"/>
          <p:nvPr/>
        </p:nvSpPr>
        <p:spPr>
          <a:xfrm>
            <a:off x="6846431" y="4645741"/>
            <a:ext cx="1441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A14D07"/>
                </a:solidFill>
              </a:rPr>
              <a:t>Dirichlet Parameter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2782D84-2796-49E3-8E31-93380F17170D}"/>
              </a:ext>
            </a:extLst>
          </p:cNvPr>
          <p:cNvCxnSpPr>
            <a:cxnSpLocks/>
          </p:cNvCxnSpPr>
          <p:nvPr/>
        </p:nvCxnSpPr>
        <p:spPr>
          <a:xfrm>
            <a:off x="2336916" y="4699665"/>
            <a:ext cx="247597" cy="252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A9573A-BDB9-4B27-8BDE-90BAACCE88D3}"/>
              </a:ext>
            </a:extLst>
          </p:cNvPr>
          <p:cNvCxnSpPr>
            <a:cxnSpLocks/>
          </p:cNvCxnSpPr>
          <p:nvPr/>
        </p:nvCxnSpPr>
        <p:spPr>
          <a:xfrm>
            <a:off x="5713960" y="4645741"/>
            <a:ext cx="110896" cy="306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8C1E988-B0EC-46FA-AF3F-2A9F84643D37}"/>
              </a:ext>
            </a:extLst>
          </p:cNvPr>
          <p:cNvCxnSpPr>
            <a:cxnSpLocks/>
          </p:cNvCxnSpPr>
          <p:nvPr/>
        </p:nvCxnSpPr>
        <p:spPr>
          <a:xfrm flipH="1">
            <a:off x="6946352" y="5118257"/>
            <a:ext cx="244468" cy="193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371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 Mining Lab" id="{BD57E4A8-D960-2343-95A3-F410B4C7C89E}" vid="{21697FE6-AF9C-554B-AA50-CB14A2FDD032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5650</TotalTime>
  <Words>2380</Words>
  <Application>Microsoft Office PowerPoint</Application>
  <PresentationFormat>On-screen Show (4:3)</PresentationFormat>
  <Paragraphs>1124</Paragraphs>
  <Slides>58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2" baseType="lpstr">
      <vt:lpstr>Aharoni</vt:lpstr>
      <vt:lpstr>Aparajita</vt:lpstr>
      <vt:lpstr>Lucida Sans</vt:lpstr>
      <vt:lpstr>MS UI Gothic</vt:lpstr>
      <vt:lpstr>宋体</vt:lpstr>
      <vt:lpstr>微软雅黑 Light</vt:lpstr>
      <vt:lpstr>Arial</vt:lpstr>
      <vt:lpstr>Calibri</vt:lpstr>
      <vt:lpstr>Cambria Math</vt:lpstr>
      <vt:lpstr>Georgia</vt:lpstr>
      <vt:lpstr>Palatino Linotype</vt:lpstr>
      <vt:lpstr>Times New Roman</vt:lpstr>
      <vt:lpstr>Wingdings</vt:lpstr>
      <vt:lpstr>Office 主题</vt:lpstr>
      <vt:lpstr>PowerPoint Presentation</vt:lpstr>
      <vt:lpstr>PowerPoint Presentation</vt:lpstr>
      <vt:lpstr>PowerPoint Presentation</vt:lpstr>
      <vt:lpstr> Evolving Text Streams Mining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Mining Medical Data For Disease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you!!!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Salahuddin</dc:creator>
  <cp:lastModifiedBy>Windows User</cp:lastModifiedBy>
  <cp:revision>611</cp:revision>
  <dcterms:created xsi:type="dcterms:W3CDTF">2020-11-22T12:36:40Z</dcterms:created>
  <dcterms:modified xsi:type="dcterms:W3CDTF">2022-01-10T06:47:53Z</dcterms:modified>
</cp:coreProperties>
</file>